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910" r:id="rId1"/>
  </p:sldMasterIdLst>
  <p:notesMasterIdLst>
    <p:notesMasterId r:id="rId86"/>
  </p:notesMasterIdLst>
  <p:sldIdLst>
    <p:sldId id="292" r:id="rId2"/>
    <p:sldId id="476" r:id="rId3"/>
    <p:sldId id="390" r:id="rId4"/>
    <p:sldId id="313" r:id="rId5"/>
    <p:sldId id="391" r:id="rId6"/>
    <p:sldId id="392" r:id="rId7"/>
    <p:sldId id="315" r:id="rId8"/>
    <p:sldId id="477" r:id="rId9"/>
    <p:sldId id="478" r:id="rId10"/>
    <p:sldId id="393" r:id="rId11"/>
    <p:sldId id="479" r:id="rId12"/>
    <p:sldId id="482" r:id="rId13"/>
    <p:sldId id="483" r:id="rId14"/>
    <p:sldId id="484" r:id="rId15"/>
    <p:sldId id="485" r:id="rId16"/>
    <p:sldId id="486" r:id="rId17"/>
    <p:sldId id="487" r:id="rId18"/>
    <p:sldId id="488" r:id="rId19"/>
    <p:sldId id="489" r:id="rId20"/>
    <p:sldId id="490" r:id="rId21"/>
    <p:sldId id="491" r:id="rId22"/>
    <p:sldId id="492" r:id="rId23"/>
    <p:sldId id="493" r:id="rId24"/>
    <p:sldId id="407" r:id="rId25"/>
    <p:sldId id="408" r:id="rId26"/>
    <p:sldId id="494" r:id="rId27"/>
    <p:sldId id="409" r:id="rId28"/>
    <p:sldId id="495" r:id="rId29"/>
    <p:sldId id="411" r:id="rId30"/>
    <p:sldId id="413" r:id="rId31"/>
    <p:sldId id="496" r:id="rId32"/>
    <p:sldId id="415" r:id="rId33"/>
    <p:sldId id="497" r:id="rId34"/>
    <p:sldId id="498" r:id="rId35"/>
    <p:sldId id="499" r:id="rId36"/>
    <p:sldId id="421" r:id="rId37"/>
    <p:sldId id="425" r:id="rId38"/>
    <p:sldId id="500" r:id="rId39"/>
    <p:sldId id="539" r:id="rId40"/>
    <p:sldId id="469" r:id="rId41"/>
    <p:sldId id="502" r:id="rId42"/>
    <p:sldId id="503" r:id="rId43"/>
    <p:sldId id="504" r:id="rId44"/>
    <p:sldId id="505" r:id="rId45"/>
    <p:sldId id="506" r:id="rId46"/>
    <p:sldId id="507" r:id="rId47"/>
    <p:sldId id="508" r:id="rId48"/>
    <p:sldId id="509" r:id="rId49"/>
    <p:sldId id="510" r:id="rId50"/>
    <p:sldId id="511" r:id="rId51"/>
    <p:sldId id="512" r:id="rId52"/>
    <p:sldId id="513" r:id="rId53"/>
    <p:sldId id="514" r:id="rId54"/>
    <p:sldId id="439" r:id="rId55"/>
    <p:sldId id="441" r:id="rId56"/>
    <p:sldId id="515" r:id="rId57"/>
    <p:sldId id="516" r:id="rId58"/>
    <p:sldId id="517" r:id="rId59"/>
    <p:sldId id="518" r:id="rId60"/>
    <p:sldId id="519" r:id="rId61"/>
    <p:sldId id="520" r:id="rId62"/>
    <p:sldId id="521" r:id="rId63"/>
    <p:sldId id="522" r:id="rId64"/>
    <p:sldId id="523" r:id="rId65"/>
    <p:sldId id="524" r:id="rId66"/>
    <p:sldId id="525" r:id="rId67"/>
    <p:sldId id="526" r:id="rId68"/>
    <p:sldId id="527" r:id="rId69"/>
    <p:sldId id="528" r:id="rId70"/>
    <p:sldId id="529" r:id="rId71"/>
    <p:sldId id="530" r:id="rId72"/>
    <p:sldId id="531" r:id="rId73"/>
    <p:sldId id="532" r:id="rId74"/>
    <p:sldId id="533" r:id="rId75"/>
    <p:sldId id="534" r:id="rId76"/>
    <p:sldId id="535" r:id="rId77"/>
    <p:sldId id="536" r:id="rId78"/>
    <p:sldId id="537" r:id="rId79"/>
    <p:sldId id="480" r:id="rId80"/>
    <p:sldId id="466" r:id="rId81"/>
    <p:sldId id="458" r:id="rId82"/>
    <p:sldId id="467" r:id="rId83"/>
    <p:sldId id="538" r:id="rId84"/>
    <p:sldId id="261" r:id="rId85"/>
  </p:sldIdLst>
  <p:sldSz cx="12192000" cy="6858000"/>
  <p:notesSz cx="6858000" cy="9144000"/>
  <p:embeddedFontLst>
    <p:embeddedFont>
      <p:font typeface="Calibri" panose="020F0502020204030204" pitchFamily="34" charset="0"/>
      <p:regular r:id="rId87"/>
      <p:bold r:id="rId88"/>
      <p:italic r:id="rId89"/>
      <p:boldItalic r:id="rId90"/>
    </p:embeddedFont>
    <p:embeddedFont>
      <p:font typeface="Century Gothic" panose="020B0502020202020204" pitchFamily="34" charset="0"/>
      <p:regular r:id="rId91"/>
      <p:bold r:id="rId92"/>
      <p:italic r:id="rId93"/>
      <p:boldItalic r:id="rId94"/>
    </p:embeddedFont>
    <p:embeddedFont>
      <p:font typeface="Montserrat" panose="020B0604020202020204" charset="-94"/>
      <p:regular r:id="rId95"/>
      <p:bold r:id="rId96"/>
      <p:italic r:id="rId97"/>
      <p:boldItalic r:id="rId98"/>
    </p:embeddedFont>
    <p:embeddedFont>
      <p:font typeface="Segoe UI Symbol" panose="020B0502040204020203" pitchFamily="34" charset="0"/>
      <p:regular r:id="rId99"/>
    </p:embeddedFont>
  </p:embeddedFont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5659"/>
    <a:srgbClr val="E2C4C6"/>
    <a:srgbClr val="EBD9D9"/>
    <a:srgbClr val="DA050D"/>
    <a:srgbClr val="DB0D15"/>
    <a:srgbClr val="D1112A"/>
    <a:srgbClr val="51B4AF"/>
    <a:srgbClr val="E7E8EB"/>
    <a:srgbClr val="224F4D"/>
    <a:srgbClr val="006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Koyu Sti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ema Uygulanmış Stil 2 - Vurgu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4" autoAdjust="0"/>
    <p:restoredTop sz="89317" autoAdjust="0"/>
  </p:normalViewPr>
  <p:slideViewPr>
    <p:cSldViewPr snapToGrid="0" snapToObjects="1">
      <p:cViewPr varScale="1">
        <p:scale>
          <a:sx n="41" d="100"/>
          <a:sy n="41" d="100"/>
        </p:scale>
        <p:origin x="60" y="3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font" Target="fonts/font3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font" Target="fonts/font4.fntdata"/><Relationship Id="rId95" Type="http://schemas.openxmlformats.org/officeDocument/2006/relationships/font" Target="fonts/font9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2.fntdata"/><Relationship Id="rId91" Type="http://schemas.openxmlformats.org/officeDocument/2006/relationships/font" Target="fonts/font5.fntdata"/><Relationship Id="rId96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94" Type="http://schemas.openxmlformats.org/officeDocument/2006/relationships/font" Target="fonts/font8.fntdata"/><Relationship Id="rId99" Type="http://schemas.openxmlformats.org/officeDocument/2006/relationships/font" Target="fonts/font13.fntdata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1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6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7.fntdata"/><Relationship Id="rId98" Type="http://schemas.openxmlformats.org/officeDocument/2006/relationships/font" Target="fonts/font12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7B493-CD11-1046-A221-4D3D41035E04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3E03B-4396-F040-934A-24660824B7F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4546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3E03B-4396-F040-934A-24660824B7FE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392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3E03B-4396-F040-934A-24660824B7FE}" type="slidenum">
              <a:rPr lang="tr-TR" smtClean="0"/>
              <a:pPr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418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*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3E03B-4396-F040-934A-24660824B7FE}" type="slidenum">
              <a:rPr lang="tr-TR" smtClean="0"/>
              <a:pPr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1210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*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3E03B-4396-F040-934A-24660824B7FE}" type="slidenum">
              <a:rPr lang="tr-TR" smtClean="0"/>
              <a:pPr/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8510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Komorbid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hastalıklar (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kardiyovasküler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hastalıkları, DM, HT, kanser, kronik akciğer hastalıkları başta olmak üzere diğer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immunsüpresif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durumlar)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Komplike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olmamış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hastalık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kas/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eklem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ağrıları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öksürük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boğaz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ağrısı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nazal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konjesyon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gibi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bulgular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akciğer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filmi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akciğer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tomografisi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normal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kişiler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Pnömoni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Takipnesi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(&lt; 30/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dakika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Oda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havasında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SpO2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düzeyi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% 90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üzerinde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akciğer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grafisinde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tomografisinde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pnömoni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bulgusu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hasta. </a:t>
            </a:r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Ağır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Pnömoni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Takipnesi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(≥ 30/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dakika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Oda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havasında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SpO2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düzeyi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% 90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altında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akciğer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grafisinde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tomografisinde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pnömoni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bulgusu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saptanan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akut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organ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disfonksiyonu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gelişen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hasta. </a:t>
            </a:r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Ampirik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başlanmış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antibiyotik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oseltamivire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COVID-19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hastalarının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tedavisinin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değerlendirildiği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literatürlerdeki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olumlu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sonuçlar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ışığında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hidroksiklorokin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200mg tablet (2x1) (5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lopinavir 200 mg tablet/ritonavir 50 mg tablet (2*2) (14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kullanılır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Hafif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hastalık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tablosunda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öncelikle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klorokin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ağır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hastalık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tablosunda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öncelikle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lopinavir/ritonavir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tedavisi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önerilir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3E03B-4396-F040-934A-24660824B7FE}" type="slidenum">
              <a:rPr lang="tr-TR" smtClean="0"/>
              <a:pPr/>
              <a:t>58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6371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3E03B-4396-F040-934A-24660824B7FE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276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3E03B-4396-F040-934A-24660824B7FE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7631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3E03B-4396-F040-934A-24660824B7FE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2881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3E03B-4396-F040-934A-24660824B7FE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2224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Numune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solunum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yolu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sürüntüsü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Viral Transport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Besiyeri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(VTM)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alınır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Trakeal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aspirat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bronkoskopik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örnek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balgam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alınacak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steril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kapaklı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sızdırmaz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kaplara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2-3 ml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alınmalıdır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örnekler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alındıktan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hemen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sonra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buzdolabında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(2-8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arası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muhafaza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edilmeli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ivedilikle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laboratuvara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ulaştırılmalıdır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3E03B-4396-F040-934A-24660824B7FE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2165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Numune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solunum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yolu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sürüntüsü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Viral Transport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Besiyeri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(VTM)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alınır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Trakeal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aspirat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bronkoskopik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örnek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balgam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alınacak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steril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kapaklı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sızdırmaz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kaplara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2-3 ml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alınmalıdır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örnekler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alındıktan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buzdolabında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(2-8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arası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muhafaza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edilmeli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ivedilikle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laboratuvara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ulaştırılmalıdır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3E03B-4396-F040-934A-24660824B7FE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8507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>
                <a:latin typeface="+mn-lt"/>
              </a:rPr>
              <a:t>(dal hastanesi dışındaki)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3E03B-4396-F040-934A-24660824B7FE}" type="slidenum">
              <a:rPr lang="tr-TR" smtClean="0"/>
              <a:pPr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2921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i="0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3E03B-4396-F040-934A-24660824B7FE}" type="slidenum">
              <a:rPr lang="tr-TR" smtClean="0"/>
              <a:pPr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85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C42A9C4-E9E0-144C-94EB-D87A0E3D2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7F03F2E-E8FB-444B-B279-2EE65176A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D5AC001-DE5F-D146-AB48-A24CEC3BA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D78-CBB9-8641-B664-BA7833CE614B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BEFC020-6162-1247-AE75-3ACBDA827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019296C-70B3-734F-B5E6-B44252052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C5A8-63B1-2A48-82C4-62AE275B86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114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5C92545-F65A-A54B-86D9-D3F6A64A7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B8E16C5-39E3-1344-8831-336A910AC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94BB16-6903-914C-80AE-C0BEA8FE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D78-CBB9-8641-B664-BA7833CE614B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9FEA661-5608-CF44-A546-84FA5325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A205340-BB1C-544C-9D82-EEBF023C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C5A8-63B1-2A48-82C4-62AE275B86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124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FD8A3D4-A78A-294D-AD7F-549F56516D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62F1EFE-692C-724E-A538-17723FC91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BE1C3A9-3B98-2F4D-8A72-B53669175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D78-CBB9-8641-B664-BA7833CE614B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E9A8F11-B901-C040-A9F4-3048C316A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48D44C0-0981-964A-AB13-2E49BF939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C5A8-63B1-2A48-82C4-62AE275B86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4668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277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D78-CBB9-8641-B664-BA7833CE614B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C5A8-63B1-2A48-82C4-62AE275B8604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108170" y="725486"/>
            <a:ext cx="4852989" cy="4852989"/>
          </a:xfrm>
          <a:prstGeom prst="line">
            <a:avLst/>
          </a:prstGeom>
          <a:ln w="3175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D78-CBB9-8641-B664-BA7833CE614B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C5A8-63B1-2A48-82C4-62AE275B860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2101C89-090F-1F44-99C5-4B5847752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272" y="989351"/>
            <a:ext cx="10244528" cy="701337"/>
          </a:xfrm>
        </p:spPr>
        <p:txBody>
          <a:bodyPr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288BFE6-2A45-A648-A694-FFDABD126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A6BC1A-311B-704E-AC63-8D143EDC6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D78-CBB9-8641-B664-BA7833CE614B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F6D8C83-8EB9-154D-8D18-B4AF3E708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4615DBE-BF6C-444D-9DC9-70804CFC2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C5A8-63B1-2A48-82C4-62AE275B86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2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74BDADF-4F8F-5440-975F-B128FBB4A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C0E5369-3AAE-DC49-AA84-5B8FC6881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2F775EC-E400-A74C-BB02-CA2BBF26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D78-CBB9-8641-B664-BA7833CE614B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8FBAF36-DB3E-0F40-9C6C-341352E8A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388E202-5A8F-9247-A3F8-A349DD890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C5A8-63B1-2A48-82C4-62AE275B86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300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A5BF81E-A982-6F46-BB99-002E1290B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D6830A4-85FE-CF49-9520-B8ED5D34F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9A2F0E0-260A-8748-954C-3865CCB45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A0A5786-F3B1-1044-93B1-02A56E0F8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D78-CBB9-8641-B664-BA7833CE614B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E938B5B-36A4-9941-93A0-9008FBC28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FE78F13-92D1-7B4F-A132-7EE98669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C5A8-63B1-2A48-82C4-62AE275B86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1552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AEDEF85-B58F-0940-A22D-9DA825394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216F8E1-8C69-BC4D-8DDF-7AAD4D22D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6435DFB-973B-8443-A916-F959A9DD2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70EE86B-B42A-314F-9132-ABBF04F202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B7ED894-DCD5-2F44-96C8-048D31A25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38A6BFA-7B76-3540-85EF-B1C4FA1DC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D78-CBB9-8641-B664-BA7833CE614B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A9D5F59-8479-CE48-A290-33403872E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FC78FD3-800C-C244-91DE-7B243277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C5A8-63B1-2A48-82C4-62AE275B86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30312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BC45CFC-6AB1-2A4E-A28F-D9E10BFED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2FC3DDB-1F27-A94E-80D7-3042D40BF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D78-CBB9-8641-B664-BA7833CE614B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EB9E906-B6F2-554B-9B7B-6D73F4AE9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52DE976-F3C7-0D47-839A-0D7C67124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C5A8-63B1-2A48-82C4-62AE275B86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373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E1580DD-BECD-DE4D-BBCD-E0B2DEC75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D78-CBB9-8641-B664-BA7833CE614B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ECFA06C-5114-CA41-BB2C-B29B005F0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5BDB65A-8782-854E-A86E-A537AAB9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C5A8-63B1-2A48-82C4-62AE275B86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193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8158DE7-603C-EC47-8EE3-82CD6A6AD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9D192C1-88C8-B547-B79E-07DAE020D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9351485-537A-EC43-A7FE-92A912B99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F7A7E4E-60F2-1948-9C87-B1A8E8C71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D78-CBB9-8641-B664-BA7833CE614B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646E380-5567-3042-A6EA-6AA37778B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3BEEE1D-BB3D-5547-812B-28EFEEA2E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C5A8-63B1-2A48-82C4-62AE275B86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8620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B7A00CC-42A1-304B-B451-B7B728761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8D74993-E82A-1F4D-BD32-52A7270632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F689273-485F-ED47-92B0-233F8E63E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89D8681-6C9C-634C-A193-EC83A7AF0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D78-CBB9-8641-B664-BA7833CE614B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34FD736-3005-0749-B32C-D1F333099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5F31ECF-CA83-DD46-B419-097031AE9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C5A8-63B1-2A48-82C4-62AE275B86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478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5DE7B33-18BF-AD48-8242-14F5B3A69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645A08B-F59F-3E47-BF51-14F1474D2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2A72872-4E4E-954C-B881-EA4EC81DAD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C0D78-CBB9-8641-B664-BA7833CE614B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80ED280-3B11-EF41-9FDC-D42D899B6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B30C5E0-3B13-C748-9D63-7CFD537E0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2C5A8-63B1-2A48-82C4-62AE275B86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506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07" r:id="rId13"/>
    <p:sldLayoutId id="214748390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said.org/fileadmin/gisaid/files/images/betacoronavirus_Wuhan_Jan_2020.pn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198829" y="6087278"/>
            <a:ext cx="5794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DB0D15"/>
                </a:solidFill>
                <a:latin typeface="+mj-lt"/>
                <a:ea typeface="Century Gothic" charset="0"/>
                <a:cs typeface="Century Gothic" charset="0"/>
              </a:rPr>
              <a:t>Rehber 11 Mart </a:t>
            </a:r>
            <a:r>
              <a:rPr lang="tr-TR" sz="2000" dirty="0">
                <a:solidFill>
                  <a:srgbClr val="DB0D15"/>
                </a:solidFill>
                <a:ea typeface="Century Gothic" charset="0"/>
                <a:cs typeface="Century Gothic" charset="0"/>
              </a:rPr>
              <a:t>2020 Versiyonu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D94BD154-96BF-CF4B-9031-B2B111DAE963}"/>
              </a:ext>
            </a:extLst>
          </p:cNvPr>
          <p:cNvSpPr/>
          <p:nvPr/>
        </p:nvSpPr>
        <p:spPr>
          <a:xfrm>
            <a:off x="521616" y="3662894"/>
            <a:ext cx="11148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ea typeface="Century Gothic" charset="0"/>
                <a:cs typeface="Arial" panose="020B0604020202020204" pitchFamily="34" charset="0"/>
              </a:rPr>
              <a:t>COVID-19</a:t>
            </a:r>
          </a:p>
          <a:p>
            <a:pPr algn="ctr"/>
            <a:r>
              <a:rPr lang="tr-TR" sz="3600" b="1" dirty="0">
                <a:ea typeface="Century Gothic" charset="0"/>
                <a:cs typeface="Arial" panose="020B0604020202020204" pitchFamily="34" charset="0"/>
              </a:rPr>
              <a:t>(</a:t>
            </a:r>
            <a:r>
              <a:rPr lang="en-US" sz="3600" b="1" dirty="0">
                <a:ea typeface="Century Gothic" charset="0"/>
                <a:cs typeface="Arial" panose="020B0604020202020204" pitchFamily="34" charset="0"/>
              </a:rPr>
              <a:t>SARS-CoV2 ENFEKSİYONU</a:t>
            </a:r>
            <a:r>
              <a:rPr lang="tr-TR" sz="3600" b="1" dirty="0">
                <a:ea typeface="Century Gothic" charset="0"/>
                <a:cs typeface="Arial" panose="020B0604020202020204" pitchFamily="34" charset="0"/>
              </a:rPr>
              <a:t>) Rehberi</a:t>
            </a:r>
          </a:p>
          <a:p>
            <a:pPr algn="ctr"/>
            <a:r>
              <a:rPr lang="tr-TR" sz="3600" b="1" dirty="0">
                <a:latin typeface="+mj-lt"/>
                <a:ea typeface="Century Gothic" charset="0"/>
                <a:cs typeface="Arial" panose="020B0604020202020204" pitchFamily="34" charset="0"/>
              </a:rPr>
              <a:t>Sağlık Personeline Yönelik </a:t>
            </a:r>
            <a:br>
              <a:rPr lang="tr-TR" sz="3600" b="1" dirty="0">
                <a:latin typeface="+mj-lt"/>
                <a:ea typeface="Century Gothic" charset="0"/>
                <a:cs typeface="Arial" panose="020B0604020202020204" pitchFamily="34" charset="0"/>
              </a:rPr>
            </a:br>
            <a:r>
              <a:rPr lang="tr-TR" sz="3600" b="1" dirty="0">
                <a:latin typeface="+mj-lt"/>
                <a:ea typeface="Century Gothic" charset="0"/>
                <a:cs typeface="Arial" panose="020B0604020202020204" pitchFamily="34" charset="0"/>
              </a:rPr>
              <a:t>Eğitim Sunumu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F9E8211-5CB5-024A-9750-BDFF61E32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525" y="522560"/>
            <a:ext cx="4104565" cy="283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58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217745E5-3025-4110-AC42-7CD5993A2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155" y="1532458"/>
            <a:ext cx="9445658" cy="37930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dirty="0">
                <a:latin typeface="+mn-lt"/>
              </a:rPr>
              <a:t>Solunum semptomları; ateş, öksürük ve </a:t>
            </a:r>
            <a:r>
              <a:rPr lang="tr-TR" dirty="0" err="1">
                <a:latin typeface="+mn-lt"/>
              </a:rPr>
              <a:t>dispne</a:t>
            </a:r>
            <a:r>
              <a:rPr lang="tr-TR" dirty="0">
                <a:latin typeface="+mn-lt"/>
              </a:rPr>
              <a:t>  başlıca semptomlardır.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dirty="0">
                <a:latin typeface="+mn-lt"/>
              </a:rPr>
              <a:t>Daha ciddi vakalarda; </a:t>
            </a:r>
            <a:r>
              <a:rPr lang="tr-TR" dirty="0" err="1">
                <a:latin typeface="+mn-lt"/>
              </a:rPr>
              <a:t>pnömoni</a:t>
            </a:r>
            <a:r>
              <a:rPr lang="tr-TR" dirty="0">
                <a:latin typeface="+mn-lt"/>
              </a:rPr>
              <a:t>, ağır solunum yetmezliği, böbrek yetmezliği ve hatta ölüm gözlenebilir.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dirty="0" err="1">
                <a:latin typeface="+mn-lt"/>
              </a:rPr>
              <a:t>Asemptomatik</a:t>
            </a:r>
            <a:r>
              <a:rPr lang="tr-TR" dirty="0">
                <a:latin typeface="+mn-lt"/>
              </a:rPr>
              <a:t> kişiler solunum yolunda </a:t>
            </a:r>
            <a:r>
              <a:rPr lang="tr-TR" dirty="0" err="1">
                <a:latin typeface="+mn-lt"/>
              </a:rPr>
              <a:t>virus</a:t>
            </a:r>
            <a:r>
              <a:rPr lang="tr-TR" dirty="0">
                <a:latin typeface="+mn-lt"/>
              </a:rPr>
              <a:t> taşımakla birlikte majör bulaş yolu değildir.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tr-TR" dirty="0">
              <a:latin typeface="+mn-lt"/>
            </a:endParaRPr>
          </a:p>
        </p:txBody>
      </p:sp>
      <p:sp>
        <p:nvSpPr>
          <p:cNvPr id="8" name="Unvan 1">
            <a:extLst>
              <a:ext uri="{FF2B5EF4-FFF2-40B4-BE49-F238E27FC236}">
                <a16:creationId xmlns:a16="http://schemas.microsoft.com/office/drawing/2014/main" id="{2954186B-230E-407C-BE2D-3932D2CB891C}"/>
              </a:ext>
            </a:extLst>
          </p:cNvPr>
          <p:cNvSpPr txBox="1">
            <a:spLocks/>
          </p:cNvSpPr>
          <p:nvPr/>
        </p:nvSpPr>
        <p:spPr>
          <a:xfrm>
            <a:off x="1664965" y="202982"/>
            <a:ext cx="7752412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3200" dirty="0">
                <a:solidFill>
                  <a:schemeClr val="bg1"/>
                </a:solidFill>
                <a:latin typeface="+mj-lt"/>
              </a:rPr>
              <a:t>Hastalığın Klinik Özellikleri</a:t>
            </a:r>
          </a:p>
        </p:txBody>
      </p:sp>
    </p:spTree>
    <p:extLst>
      <p:ext uri="{BB962C8B-B14F-4D97-AF65-F5344CB8AC3E}">
        <p14:creationId xmlns:p14="http://schemas.microsoft.com/office/powerpoint/2010/main" val="1848438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217745E5-3025-4110-AC42-7CD5993A2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155" y="1532458"/>
            <a:ext cx="9676870" cy="463974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tr-TR" dirty="0">
                <a:latin typeface="+mn-lt"/>
              </a:rPr>
              <a:t>COVID-19 olası vaka tanımına uyan hastalarda 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tr-TR" sz="2400" dirty="0">
                <a:latin typeface="+mn-lt"/>
              </a:rPr>
              <a:t>Solunum yolu numuneleri </a:t>
            </a:r>
            <a:r>
              <a:rPr lang="en-US" sz="2400" dirty="0">
                <a:latin typeface="+mn-lt"/>
              </a:rPr>
              <a:t>SARS-CoV-2 </a:t>
            </a:r>
            <a:r>
              <a:rPr lang="tr-TR" sz="2400" dirty="0">
                <a:latin typeface="+mn-lt"/>
              </a:rPr>
              <a:t>açısından değerlendirilmelidir*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tr-TR" sz="2400" dirty="0">
                <a:latin typeface="+mn-lt"/>
              </a:rPr>
              <a:t>Hastada diğer solunum yolu patojenleri tespit edilse dahi </a:t>
            </a:r>
            <a:r>
              <a:rPr lang="tr-TR" sz="2400" dirty="0" err="1">
                <a:latin typeface="+mn-lt"/>
              </a:rPr>
              <a:t>ko-infeksiyonların</a:t>
            </a:r>
            <a:r>
              <a:rPr lang="tr-TR" sz="2400" dirty="0">
                <a:latin typeface="+mn-lt"/>
              </a:rPr>
              <a:t> oluşabileceği dikkate alınarak </a:t>
            </a:r>
            <a:r>
              <a:rPr lang="tr-TR" sz="2400" dirty="0"/>
              <a:t>COVID-19</a:t>
            </a:r>
            <a:r>
              <a:rPr lang="tr-TR" sz="2400" dirty="0">
                <a:latin typeface="+mn-lt"/>
              </a:rPr>
              <a:t> olası vaka tanımına uyan tüm hasta numuneleri </a:t>
            </a:r>
            <a:r>
              <a:rPr lang="en-US" sz="2400" dirty="0"/>
              <a:t>SARS-CoV-2 </a:t>
            </a:r>
            <a:r>
              <a:rPr lang="tr-TR" sz="2400" dirty="0">
                <a:latin typeface="+mn-lt"/>
              </a:rPr>
              <a:t>için de değerlendirilmelidir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tr-TR" sz="1900" i="1" dirty="0">
                <a:latin typeface="+mn-lt"/>
              </a:rPr>
              <a:t>*Halk Sağlığı Genel Müdürlüğü Viroloji Referans Laboratuvarı ve </a:t>
            </a:r>
            <a:r>
              <a:rPr lang="en-US" sz="1900" i="1" dirty="0" err="1">
                <a:latin typeface="+mn-lt"/>
              </a:rPr>
              <a:t>belirlenmiş</a:t>
            </a:r>
            <a:r>
              <a:rPr lang="en-US" sz="1900" i="1" dirty="0">
                <a:latin typeface="+mn-lt"/>
              </a:rPr>
              <a:t> </a:t>
            </a:r>
            <a:r>
              <a:rPr lang="en-US" sz="1900" i="1" dirty="0" err="1">
                <a:latin typeface="+mn-lt"/>
              </a:rPr>
              <a:t>illerde</a:t>
            </a:r>
            <a:r>
              <a:rPr lang="en-US" sz="1900" i="1" dirty="0">
                <a:latin typeface="+mn-lt"/>
              </a:rPr>
              <a:t> </a:t>
            </a:r>
            <a:r>
              <a:rPr lang="en-US" sz="1900" i="1" dirty="0" err="1">
                <a:latin typeface="+mn-lt"/>
              </a:rPr>
              <a:t>hizmet</a:t>
            </a:r>
            <a:r>
              <a:rPr lang="en-US" sz="1900" i="1" dirty="0">
                <a:latin typeface="+mn-lt"/>
              </a:rPr>
              <a:t> </a:t>
            </a:r>
            <a:r>
              <a:rPr lang="en-US" sz="1900" i="1" dirty="0" err="1">
                <a:latin typeface="+mn-lt"/>
              </a:rPr>
              <a:t>veren</a:t>
            </a:r>
            <a:r>
              <a:rPr lang="en-US" sz="1900" i="1" dirty="0">
                <a:latin typeface="+mn-lt"/>
              </a:rPr>
              <a:t> </a:t>
            </a:r>
            <a:r>
              <a:rPr lang="en-US" sz="1900" i="1" dirty="0" err="1">
                <a:latin typeface="+mn-lt"/>
              </a:rPr>
              <a:t>Halk</a:t>
            </a:r>
            <a:r>
              <a:rPr lang="en-US" sz="1900" i="1" dirty="0">
                <a:latin typeface="+mn-lt"/>
              </a:rPr>
              <a:t> </a:t>
            </a:r>
            <a:r>
              <a:rPr lang="en-US" sz="1900" i="1" dirty="0" err="1">
                <a:latin typeface="+mn-lt"/>
              </a:rPr>
              <a:t>Sağlığı</a:t>
            </a:r>
            <a:r>
              <a:rPr lang="en-US" sz="1900" i="1" dirty="0">
                <a:latin typeface="+mn-lt"/>
              </a:rPr>
              <a:t> </a:t>
            </a:r>
            <a:r>
              <a:rPr lang="en-US" sz="1900" i="1" dirty="0" err="1">
                <a:latin typeface="+mn-lt"/>
              </a:rPr>
              <a:t>Laboratuvarlarında</a:t>
            </a:r>
            <a:endParaRPr lang="tr-TR" sz="1900" i="1" dirty="0">
              <a:latin typeface="+mn-lt"/>
            </a:endParaRPr>
          </a:p>
        </p:txBody>
      </p:sp>
      <p:sp>
        <p:nvSpPr>
          <p:cNvPr id="8" name="Unvan 1">
            <a:extLst>
              <a:ext uri="{FF2B5EF4-FFF2-40B4-BE49-F238E27FC236}">
                <a16:creationId xmlns:a16="http://schemas.microsoft.com/office/drawing/2014/main" id="{2954186B-230E-407C-BE2D-3932D2CB891C}"/>
              </a:ext>
            </a:extLst>
          </p:cNvPr>
          <p:cNvSpPr txBox="1">
            <a:spLocks/>
          </p:cNvSpPr>
          <p:nvPr/>
        </p:nvSpPr>
        <p:spPr>
          <a:xfrm>
            <a:off x="1664965" y="202982"/>
            <a:ext cx="7752412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3200" dirty="0">
                <a:solidFill>
                  <a:schemeClr val="bg1"/>
                </a:solidFill>
                <a:latin typeface="+mj-lt"/>
              </a:rPr>
              <a:t> Laboratuvar Testleri </a:t>
            </a:r>
          </a:p>
        </p:txBody>
      </p:sp>
    </p:spTree>
    <p:extLst>
      <p:ext uri="{BB962C8B-B14F-4D97-AF65-F5344CB8AC3E}">
        <p14:creationId xmlns:p14="http://schemas.microsoft.com/office/powerpoint/2010/main" val="2177940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10" name="Unvan 1">
            <a:extLst>
              <a:ext uri="{FF2B5EF4-FFF2-40B4-BE49-F238E27FC236}">
                <a16:creationId xmlns:a16="http://schemas.microsoft.com/office/drawing/2014/main" id="{4808D088-3023-4353-BCD5-BE97247FF28F}"/>
              </a:ext>
            </a:extLst>
          </p:cNvPr>
          <p:cNvSpPr txBox="1">
            <a:spLocks/>
          </p:cNvSpPr>
          <p:nvPr/>
        </p:nvSpPr>
        <p:spPr>
          <a:xfrm>
            <a:off x="1664965" y="202982"/>
            <a:ext cx="7752412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3200" dirty="0">
                <a:solidFill>
                  <a:schemeClr val="bg1"/>
                </a:solidFill>
                <a:latin typeface="+mj-lt"/>
              </a:rPr>
              <a:t>Olası Vaka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217745E5-3025-4110-AC42-7CD5993A2393}"/>
              </a:ext>
            </a:extLst>
          </p:cNvPr>
          <p:cNvSpPr txBox="1">
            <a:spLocks/>
          </p:cNvSpPr>
          <p:nvPr/>
        </p:nvSpPr>
        <p:spPr>
          <a:xfrm>
            <a:off x="1030080" y="1532458"/>
            <a:ext cx="10034159" cy="46397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+mn-lt"/>
              </a:rPr>
              <a:t>A</a:t>
            </a:r>
            <a:r>
              <a:rPr lang="tr-TR" b="1" dirty="0">
                <a:latin typeface="+mn-lt"/>
              </a:rPr>
              <a:t>: </a:t>
            </a:r>
          </a:p>
          <a:p>
            <a:pPr marL="0" indent="0">
              <a:buNone/>
            </a:pPr>
            <a:endParaRPr lang="tr-TR" dirty="0">
              <a:latin typeface="+mn-lt"/>
            </a:endParaRPr>
          </a:p>
          <a:p>
            <a:r>
              <a:rPr lang="tr-TR" dirty="0">
                <a:latin typeface="+mn-lt"/>
              </a:rPr>
              <a:t>Ateş ve akut solunum yolu hastalığı belirti ve bulgularından en az biri (öksürük ve solunum sıkıntısı), </a:t>
            </a:r>
          </a:p>
          <a:p>
            <a:pPr marL="0" indent="0">
              <a:buNone/>
            </a:pPr>
            <a:r>
              <a:rPr lang="tr-TR" dirty="0">
                <a:latin typeface="+mn-lt"/>
              </a:rPr>
              <a:t>	VE </a:t>
            </a:r>
          </a:p>
          <a:p>
            <a:r>
              <a:rPr lang="tr-TR" dirty="0">
                <a:latin typeface="+mn-lt"/>
              </a:rPr>
              <a:t>Klinik tablonun başka bir etiyoloji ile açıklanamaması </a:t>
            </a:r>
          </a:p>
          <a:p>
            <a:pPr marL="0" indent="0">
              <a:buNone/>
            </a:pPr>
            <a:r>
              <a:rPr lang="tr-TR" dirty="0">
                <a:latin typeface="+mn-lt"/>
              </a:rPr>
              <a:t>	VE </a:t>
            </a:r>
          </a:p>
          <a:p>
            <a:r>
              <a:rPr lang="tr-TR" dirty="0">
                <a:latin typeface="+mn-lt"/>
              </a:rPr>
              <a:t>Semptomların başlamasından önceki 14 gün içerisinde yurt dışında bulunma öyküsü </a:t>
            </a:r>
          </a:p>
          <a:p>
            <a:endParaRPr lang="tr-TR" dirty="0">
              <a:latin typeface="+mn-lt"/>
            </a:endParaRPr>
          </a:p>
          <a:p>
            <a:endParaRPr lang="tr-TR" dirty="0">
              <a:latin typeface="+mn-lt"/>
            </a:endParaRPr>
          </a:p>
          <a:p>
            <a:pPr marL="0" indent="0">
              <a:buNone/>
            </a:pPr>
            <a:r>
              <a:rPr lang="tr-TR" dirty="0">
                <a:latin typeface="+mn-lt"/>
              </a:rPr>
              <a:t> VEYA</a:t>
            </a:r>
          </a:p>
        </p:txBody>
      </p:sp>
    </p:spTree>
    <p:extLst>
      <p:ext uri="{BB962C8B-B14F-4D97-AF65-F5344CB8AC3E}">
        <p14:creationId xmlns:p14="http://schemas.microsoft.com/office/powerpoint/2010/main" val="2546726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id="{AD11096D-143B-42DA-8588-242C75A66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843" y="1570695"/>
            <a:ext cx="11047736" cy="48330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>
                <a:latin typeface="+mn-lt"/>
              </a:rPr>
              <a:t>B:</a:t>
            </a:r>
          </a:p>
          <a:p>
            <a:pPr marL="0" indent="0">
              <a:buNone/>
            </a:pPr>
            <a:endParaRPr lang="tr-TR" sz="2400" dirty="0">
              <a:latin typeface="+mn-lt"/>
            </a:endParaRPr>
          </a:p>
          <a:p>
            <a:pPr marL="0" lvl="0" indent="0">
              <a:buNone/>
            </a:pPr>
            <a:r>
              <a:rPr lang="tr-TR" sz="2400" dirty="0">
                <a:latin typeface="+mn-lt"/>
              </a:rPr>
              <a:t>Akut solunum yolu hastalığı belirti ve bulgularından en az biri (öksürük ve solunum sıkıntısı), </a:t>
            </a:r>
          </a:p>
          <a:p>
            <a:pPr marL="0" lvl="0" indent="0">
              <a:buNone/>
            </a:pPr>
            <a:r>
              <a:rPr lang="tr-TR" sz="2400" dirty="0">
                <a:latin typeface="+mn-lt"/>
              </a:rPr>
              <a:t>	VE </a:t>
            </a:r>
          </a:p>
          <a:p>
            <a:pPr marL="0" lvl="0" indent="0">
              <a:buNone/>
            </a:pPr>
            <a:r>
              <a:rPr lang="tr-TR" sz="2400" dirty="0">
                <a:latin typeface="+mn-lt"/>
              </a:rPr>
              <a:t>Semptomların başlamasından önceki 14 gün içerisinde doğrulanmış COVID-19 vakası ile yakın temas eden</a:t>
            </a:r>
          </a:p>
          <a:p>
            <a:pPr marL="0" lvl="0" indent="0">
              <a:buNone/>
            </a:pPr>
            <a:endParaRPr lang="tr-TR" sz="2400" dirty="0">
              <a:latin typeface="+mn-lt"/>
            </a:endParaRPr>
          </a:p>
          <a:p>
            <a:pPr marL="0" lvl="0" indent="0">
              <a:buNone/>
            </a:pPr>
            <a:endParaRPr lang="tr-TR" sz="2400" dirty="0">
              <a:latin typeface="+mn-lt"/>
            </a:endParaRPr>
          </a:p>
          <a:p>
            <a:pPr marL="0" indent="0">
              <a:buNone/>
            </a:pPr>
            <a:r>
              <a:rPr lang="tr-TR" sz="2400" dirty="0">
                <a:latin typeface="+mn-lt"/>
              </a:rPr>
              <a:t>VEYA</a:t>
            </a:r>
          </a:p>
        </p:txBody>
      </p:sp>
      <p:sp>
        <p:nvSpPr>
          <p:cNvPr id="10" name="Unvan 1">
            <a:extLst>
              <a:ext uri="{FF2B5EF4-FFF2-40B4-BE49-F238E27FC236}">
                <a16:creationId xmlns:a16="http://schemas.microsoft.com/office/drawing/2014/main" id="{4808D088-3023-4353-BCD5-BE97247FF28F}"/>
              </a:ext>
            </a:extLst>
          </p:cNvPr>
          <p:cNvSpPr txBox="1">
            <a:spLocks/>
          </p:cNvSpPr>
          <p:nvPr/>
        </p:nvSpPr>
        <p:spPr>
          <a:xfrm>
            <a:off x="1664965" y="202982"/>
            <a:ext cx="7752412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3200" dirty="0">
                <a:solidFill>
                  <a:schemeClr val="bg1"/>
                </a:solidFill>
                <a:latin typeface="+mj-lt"/>
              </a:rPr>
              <a:t>Olası Vaka</a:t>
            </a:r>
          </a:p>
        </p:txBody>
      </p:sp>
    </p:spTree>
    <p:extLst>
      <p:ext uri="{BB962C8B-B14F-4D97-AF65-F5344CB8AC3E}">
        <p14:creationId xmlns:p14="http://schemas.microsoft.com/office/powerpoint/2010/main" val="1977802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id="{AD11096D-143B-42DA-8588-242C75A66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843" y="1133496"/>
            <a:ext cx="11047736" cy="56229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+mn-lt"/>
              </a:rPr>
              <a:t>C:</a:t>
            </a:r>
            <a:endParaRPr lang="tr-TR" sz="2400" b="1" dirty="0">
              <a:latin typeface="+mn-lt"/>
            </a:endParaRPr>
          </a:p>
          <a:p>
            <a:r>
              <a:rPr lang="en-US" sz="2400" dirty="0" err="1">
                <a:latin typeface="+mn-lt"/>
              </a:rPr>
              <a:t>Ateş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ağır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akut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solunum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yolu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enfeksiyonu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belirti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bulgularından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en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az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biri</a:t>
            </a:r>
            <a:r>
              <a:rPr lang="en-US" sz="2400" dirty="0">
                <a:latin typeface="+mn-lt"/>
              </a:rPr>
              <a:t> (</a:t>
            </a:r>
            <a:r>
              <a:rPr lang="en-US" sz="2400" dirty="0" err="1">
                <a:latin typeface="+mn-lt"/>
              </a:rPr>
              <a:t>öksürük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solunum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sıkıntısı</a:t>
            </a:r>
            <a:r>
              <a:rPr lang="en-US" sz="2400" dirty="0">
                <a:latin typeface="+mn-lt"/>
              </a:rPr>
              <a:t>), </a:t>
            </a:r>
            <a:endParaRPr lang="tr-TR" sz="2400" dirty="0">
              <a:latin typeface="+mn-lt"/>
            </a:endParaRPr>
          </a:p>
          <a:p>
            <a:pPr marL="0" indent="0">
              <a:buNone/>
            </a:pPr>
            <a:r>
              <a:rPr lang="tr-TR" sz="2400" dirty="0">
                <a:latin typeface="+mn-lt"/>
              </a:rPr>
              <a:t>	</a:t>
            </a:r>
            <a:r>
              <a:rPr lang="en-US" sz="2400" dirty="0">
                <a:latin typeface="+mn-lt"/>
              </a:rPr>
              <a:t>VE </a:t>
            </a:r>
            <a:endParaRPr lang="tr-TR" sz="2400" dirty="0">
              <a:latin typeface="+mn-lt"/>
            </a:endParaRPr>
          </a:p>
          <a:p>
            <a:r>
              <a:rPr lang="en-US" sz="2400" dirty="0" err="1">
                <a:latin typeface="+mn-lt"/>
              </a:rPr>
              <a:t>Hastanede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yatış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gerekliliği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varlığı</a:t>
            </a:r>
            <a:r>
              <a:rPr lang="en-US" sz="2400" dirty="0">
                <a:latin typeface="+mn-lt"/>
              </a:rPr>
              <a:t> (SARI)*, </a:t>
            </a:r>
            <a:endParaRPr lang="tr-TR" sz="2400" dirty="0">
              <a:latin typeface="+mn-lt"/>
            </a:endParaRPr>
          </a:p>
          <a:p>
            <a:pPr marL="0" indent="0">
              <a:buNone/>
            </a:pPr>
            <a:r>
              <a:rPr lang="tr-TR" sz="2400" dirty="0">
                <a:latin typeface="+mn-lt"/>
              </a:rPr>
              <a:t>	</a:t>
            </a:r>
            <a:r>
              <a:rPr lang="en-US" sz="2400" dirty="0">
                <a:latin typeface="+mn-lt"/>
              </a:rPr>
              <a:t>VE</a:t>
            </a:r>
            <a:endParaRPr lang="tr-TR" sz="2400" dirty="0">
              <a:latin typeface="+mn-lt"/>
            </a:endParaRPr>
          </a:p>
          <a:p>
            <a:r>
              <a:rPr lang="en-US" sz="2400" dirty="0" err="1">
                <a:latin typeface="+mn-lt"/>
              </a:rPr>
              <a:t>Klinik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tablonun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başka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neden</a:t>
            </a:r>
            <a:r>
              <a:rPr lang="en-US" sz="2400" dirty="0">
                <a:latin typeface="+mn-lt"/>
              </a:rPr>
              <a:t>/</a:t>
            </a:r>
            <a:r>
              <a:rPr lang="en-US" sz="2400" dirty="0" err="1">
                <a:latin typeface="+mn-lt"/>
              </a:rPr>
              <a:t>hastalık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ile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açıklanamaması</a:t>
            </a:r>
            <a:r>
              <a:rPr lang="en-US" sz="2400" dirty="0">
                <a:latin typeface="+mn-lt"/>
              </a:rPr>
              <a:t> </a:t>
            </a:r>
            <a:endParaRPr lang="tr-TR" sz="2400" dirty="0">
              <a:latin typeface="+mn-lt"/>
            </a:endParaRPr>
          </a:p>
          <a:p>
            <a:endParaRPr lang="tr-TR" sz="2400" dirty="0">
              <a:latin typeface="+mn-lt"/>
            </a:endParaRPr>
          </a:p>
          <a:p>
            <a:endParaRPr lang="tr-TR" sz="2400" dirty="0">
              <a:latin typeface="+mn-lt"/>
            </a:endParaRPr>
          </a:p>
          <a:p>
            <a:pPr marL="0" indent="0">
              <a:buNone/>
            </a:pPr>
            <a:r>
              <a:rPr lang="en-US" sz="2200" dirty="0">
                <a:latin typeface="+mn-lt"/>
              </a:rPr>
              <a:t>*</a:t>
            </a:r>
            <a:r>
              <a:rPr lang="en-US" sz="2200" i="1" dirty="0">
                <a:latin typeface="+mn-lt"/>
              </a:rPr>
              <a:t>SARI</a:t>
            </a:r>
            <a:r>
              <a:rPr lang="en-US" sz="2200" i="1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sz="2200" i="1" dirty="0">
                <a:latin typeface="+mn-lt"/>
              </a:rPr>
              <a:t> son 14 </a:t>
            </a:r>
            <a:r>
              <a:rPr lang="en-US" sz="2200" i="1" dirty="0" err="1">
                <a:latin typeface="+mn-lt"/>
              </a:rPr>
              <a:t>gün</a:t>
            </a:r>
            <a:r>
              <a:rPr lang="en-US" sz="2200" i="1" dirty="0">
                <a:latin typeface="+mn-lt"/>
              </a:rPr>
              <a:t> </a:t>
            </a:r>
            <a:r>
              <a:rPr lang="en-US" sz="2200" i="1" dirty="0" err="1">
                <a:latin typeface="+mn-lt"/>
              </a:rPr>
              <a:t>içinde</a:t>
            </a:r>
            <a:r>
              <a:rPr lang="en-US" sz="2200" i="1" dirty="0">
                <a:latin typeface="+mn-lt"/>
              </a:rPr>
              <a:t> </a:t>
            </a:r>
            <a:r>
              <a:rPr lang="en-US" sz="2200" i="1" dirty="0" err="1">
                <a:latin typeface="+mn-lt"/>
              </a:rPr>
              <a:t>gelişen</a:t>
            </a:r>
            <a:r>
              <a:rPr lang="en-US" sz="2200" i="1" dirty="0">
                <a:latin typeface="+mn-lt"/>
              </a:rPr>
              <a:t> </a:t>
            </a:r>
            <a:r>
              <a:rPr lang="en-US" sz="2200" i="1" dirty="0" err="1">
                <a:latin typeface="+mn-lt"/>
              </a:rPr>
              <a:t>akut</a:t>
            </a:r>
            <a:r>
              <a:rPr lang="en-US" sz="2200" i="1" dirty="0">
                <a:latin typeface="+mn-lt"/>
              </a:rPr>
              <a:t> </a:t>
            </a:r>
            <a:r>
              <a:rPr lang="en-US" sz="2200" i="1" dirty="0" err="1">
                <a:latin typeface="+mn-lt"/>
              </a:rPr>
              <a:t>solunum</a:t>
            </a:r>
            <a:r>
              <a:rPr lang="en-US" sz="2200" i="1" dirty="0">
                <a:latin typeface="+mn-lt"/>
              </a:rPr>
              <a:t> </a:t>
            </a:r>
            <a:r>
              <a:rPr lang="en-US" sz="2200" i="1" dirty="0" err="1">
                <a:latin typeface="+mn-lt"/>
              </a:rPr>
              <a:t>yolu</a:t>
            </a:r>
            <a:r>
              <a:rPr lang="en-US" sz="2200" i="1" dirty="0">
                <a:latin typeface="+mn-lt"/>
              </a:rPr>
              <a:t> </a:t>
            </a:r>
            <a:r>
              <a:rPr lang="en-US" sz="2200" i="1" dirty="0" err="1">
                <a:latin typeface="+mn-lt"/>
              </a:rPr>
              <a:t>infeksiyonu</a:t>
            </a:r>
            <a:r>
              <a:rPr lang="en-US" sz="2200" i="1" dirty="0">
                <a:latin typeface="+mn-lt"/>
              </a:rPr>
              <a:t> </a:t>
            </a:r>
            <a:r>
              <a:rPr lang="en-US" sz="2200" i="1" dirty="0" err="1">
                <a:latin typeface="+mn-lt"/>
              </a:rPr>
              <a:t>olan</a:t>
            </a:r>
            <a:r>
              <a:rPr lang="en-US" sz="2200" i="1" dirty="0">
                <a:latin typeface="+mn-lt"/>
              </a:rPr>
              <a:t> </a:t>
            </a:r>
            <a:r>
              <a:rPr lang="en-US" sz="2200" i="1" dirty="0" err="1">
                <a:latin typeface="+mn-lt"/>
              </a:rPr>
              <a:t>bir</a:t>
            </a:r>
            <a:r>
              <a:rPr lang="en-US" sz="2200" i="1" dirty="0">
                <a:latin typeface="+mn-lt"/>
              </a:rPr>
              <a:t> </a:t>
            </a:r>
            <a:r>
              <a:rPr lang="en-US" sz="2200" i="1" dirty="0" err="1">
                <a:latin typeface="+mn-lt"/>
              </a:rPr>
              <a:t>hastada</a:t>
            </a:r>
            <a:r>
              <a:rPr lang="en-US" sz="2200" i="1" dirty="0">
                <a:latin typeface="+mn-lt"/>
              </a:rPr>
              <a:t>, </a:t>
            </a:r>
            <a:r>
              <a:rPr lang="en-US" sz="2200" i="1" dirty="0" err="1">
                <a:latin typeface="+mn-lt"/>
              </a:rPr>
              <a:t>ateş</a:t>
            </a:r>
            <a:r>
              <a:rPr lang="en-US" sz="2200" i="1" dirty="0">
                <a:latin typeface="+mn-lt"/>
              </a:rPr>
              <a:t>, </a:t>
            </a:r>
            <a:r>
              <a:rPr lang="en-US" sz="2200" i="1" dirty="0" err="1">
                <a:latin typeface="+mn-lt"/>
              </a:rPr>
              <a:t>öksürük</a:t>
            </a:r>
            <a:r>
              <a:rPr lang="en-US" sz="2200" i="1" dirty="0">
                <a:latin typeface="+mn-lt"/>
              </a:rPr>
              <a:t> </a:t>
            </a:r>
            <a:r>
              <a:rPr lang="en-US" sz="2200" i="1" dirty="0" err="1">
                <a:latin typeface="+mn-lt"/>
              </a:rPr>
              <a:t>ve</a:t>
            </a:r>
            <a:r>
              <a:rPr lang="en-US" sz="2200" i="1" dirty="0">
                <a:latin typeface="+mn-lt"/>
              </a:rPr>
              <a:t> </a:t>
            </a:r>
            <a:r>
              <a:rPr lang="en-US" sz="2200" i="1" dirty="0" err="1">
                <a:latin typeface="+mn-lt"/>
              </a:rPr>
              <a:t>dispne</a:t>
            </a:r>
            <a:r>
              <a:rPr lang="en-US" sz="2200" i="1" dirty="0">
                <a:latin typeface="+mn-lt"/>
              </a:rPr>
              <a:t>, </a:t>
            </a:r>
            <a:r>
              <a:rPr lang="en-US" sz="2200" i="1" dirty="0" err="1">
                <a:latin typeface="+mn-lt"/>
              </a:rPr>
              <a:t>takipne</a:t>
            </a:r>
            <a:r>
              <a:rPr lang="en-US" sz="2200" i="1" dirty="0">
                <a:latin typeface="+mn-lt"/>
              </a:rPr>
              <a:t>, </a:t>
            </a:r>
            <a:r>
              <a:rPr lang="en-US" sz="2200" i="1" dirty="0" err="1">
                <a:latin typeface="+mn-lt"/>
              </a:rPr>
              <a:t>hipoksemi</a:t>
            </a:r>
            <a:r>
              <a:rPr lang="en-US" sz="2200" i="1" dirty="0">
                <a:latin typeface="+mn-lt"/>
              </a:rPr>
              <a:t>, </a:t>
            </a:r>
            <a:r>
              <a:rPr lang="en-US" sz="2200" i="1" dirty="0" err="1">
                <a:latin typeface="+mn-lt"/>
              </a:rPr>
              <a:t>hipotansiyon</a:t>
            </a:r>
            <a:r>
              <a:rPr lang="en-US" sz="2200" i="1" dirty="0">
                <a:latin typeface="+mn-lt"/>
              </a:rPr>
              <a:t>, </a:t>
            </a:r>
            <a:r>
              <a:rPr lang="en-US" sz="2200" i="1" dirty="0" err="1">
                <a:latin typeface="+mn-lt"/>
              </a:rPr>
              <a:t>akciğer</a:t>
            </a:r>
            <a:r>
              <a:rPr lang="en-US" sz="2200" i="1" dirty="0">
                <a:latin typeface="+mn-lt"/>
              </a:rPr>
              <a:t> </a:t>
            </a:r>
            <a:r>
              <a:rPr lang="en-US" sz="2200" i="1" dirty="0" err="1">
                <a:latin typeface="+mn-lt"/>
              </a:rPr>
              <a:t>görüntülemesinde</a:t>
            </a:r>
            <a:r>
              <a:rPr lang="en-US" sz="2200" i="1" dirty="0">
                <a:latin typeface="+mn-lt"/>
              </a:rPr>
              <a:t> </a:t>
            </a:r>
            <a:r>
              <a:rPr lang="en-US" sz="2200" i="1" dirty="0" err="1">
                <a:latin typeface="+mn-lt"/>
              </a:rPr>
              <a:t>yaygın</a:t>
            </a:r>
            <a:r>
              <a:rPr lang="en-US" sz="2200" i="1" dirty="0">
                <a:latin typeface="+mn-lt"/>
              </a:rPr>
              <a:t> </a:t>
            </a:r>
            <a:r>
              <a:rPr lang="en-US" sz="2200" i="1" dirty="0" err="1">
                <a:latin typeface="+mn-lt"/>
              </a:rPr>
              <a:t>radyolojik</a:t>
            </a:r>
            <a:r>
              <a:rPr lang="en-US" sz="2200" i="1" dirty="0">
                <a:latin typeface="+mn-lt"/>
              </a:rPr>
              <a:t> </a:t>
            </a:r>
            <a:r>
              <a:rPr lang="en-US" sz="2200" i="1" dirty="0" err="1">
                <a:latin typeface="+mn-lt"/>
              </a:rPr>
              <a:t>bulgu</a:t>
            </a:r>
            <a:r>
              <a:rPr lang="en-US" sz="2200" i="1" dirty="0">
                <a:latin typeface="+mn-lt"/>
              </a:rPr>
              <a:t> </a:t>
            </a:r>
            <a:r>
              <a:rPr lang="en-US" sz="2200" i="1" dirty="0" err="1">
                <a:latin typeface="+mn-lt"/>
              </a:rPr>
              <a:t>ve</a:t>
            </a:r>
            <a:r>
              <a:rPr lang="en-US" sz="2200" i="1" dirty="0">
                <a:latin typeface="+mn-lt"/>
              </a:rPr>
              <a:t> </a:t>
            </a:r>
            <a:r>
              <a:rPr lang="en-US" sz="2200" i="1" dirty="0" err="1">
                <a:latin typeface="+mn-lt"/>
              </a:rPr>
              <a:t>bilinç</a:t>
            </a:r>
            <a:r>
              <a:rPr lang="en-US" sz="2200" i="1" dirty="0">
                <a:latin typeface="+mn-lt"/>
              </a:rPr>
              <a:t> </a:t>
            </a:r>
            <a:r>
              <a:rPr lang="en-US" sz="2200" i="1" dirty="0" err="1">
                <a:latin typeface="+mn-lt"/>
              </a:rPr>
              <a:t>değişikliği</a:t>
            </a:r>
            <a:r>
              <a:rPr lang="en-US" sz="2200" i="1" dirty="0">
                <a:latin typeface="+mn-lt"/>
              </a:rPr>
              <a:t> </a:t>
            </a:r>
            <a:r>
              <a:rPr lang="en-US" sz="2200" i="1" dirty="0" err="1">
                <a:latin typeface="+mn-lt"/>
              </a:rPr>
              <a:t>nedeniyle</a:t>
            </a:r>
            <a:r>
              <a:rPr lang="en-US" sz="2200" i="1" dirty="0">
                <a:latin typeface="+mn-lt"/>
              </a:rPr>
              <a:t> </a:t>
            </a:r>
            <a:r>
              <a:rPr lang="en-US" sz="2200" i="1" dirty="0" err="1">
                <a:latin typeface="+mn-lt"/>
              </a:rPr>
              <a:t>hastaneye</a:t>
            </a:r>
            <a:r>
              <a:rPr lang="en-US" sz="2200" i="1" dirty="0">
                <a:latin typeface="+mn-lt"/>
              </a:rPr>
              <a:t> </a:t>
            </a:r>
            <a:r>
              <a:rPr lang="en-US" sz="2200" i="1" dirty="0" err="1">
                <a:latin typeface="+mn-lt"/>
              </a:rPr>
              <a:t>yatış</a:t>
            </a:r>
            <a:r>
              <a:rPr lang="en-US" sz="2200" i="1" dirty="0">
                <a:latin typeface="+mn-lt"/>
              </a:rPr>
              <a:t> </a:t>
            </a:r>
            <a:r>
              <a:rPr lang="en-US" sz="2200" i="1" dirty="0" err="1">
                <a:latin typeface="+mn-lt"/>
              </a:rPr>
              <a:t>gerekliliği</a:t>
            </a:r>
            <a:endParaRPr lang="tr-TR" sz="2200" i="1" dirty="0">
              <a:latin typeface="+mn-lt"/>
            </a:endParaRPr>
          </a:p>
        </p:txBody>
      </p:sp>
      <p:sp>
        <p:nvSpPr>
          <p:cNvPr id="10" name="Unvan 1">
            <a:extLst>
              <a:ext uri="{FF2B5EF4-FFF2-40B4-BE49-F238E27FC236}">
                <a16:creationId xmlns:a16="http://schemas.microsoft.com/office/drawing/2014/main" id="{4808D088-3023-4353-BCD5-BE97247FF28F}"/>
              </a:ext>
            </a:extLst>
          </p:cNvPr>
          <p:cNvSpPr txBox="1">
            <a:spLocks/>
          </p:cNvSpPr>
          <p:nvPr/>
        </p:nvSpPr>
        <p:spPr>
          <a:xfrm>
            <a:off x="1664965" y="202982"/>
            <a:ext cx="7752412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3200" dirty="0">
                <a:solidFill>
                  <a:schemeClr val="bg1"/>
                </a:solidFill>
                <a:latin typeface="+mj-lt"/>
              </a:rPr>
              <a:t>Olası Vaka</a:t>
            </a:r>
          </a:p>
        </p:txBody>
      </p:sp>
    </p:spTree>
    <p:extLst>
      <p:ext uri="{BB962C8B-B14F-4D97-AF65-F5344CB8AC3E}">
        <p14:creationId xmlns:p14="http://schemas.microsoft.com/office/powerpoint/2010/main" val="1433608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B8D61129-4433-4876-9E90-F639FC792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849" y="1206322"/>
            <a:ext cx="9551642" cy="522614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tr-TR" dirty="0">
                <a:latin typeface="+mn-lt"/>
                <a:cs typeface="Arial" panose="020B0604020202020204" pitchFamily="34" charset="0"/>
              </a:rPr>
              <a:t>Olası vaka tanımına uygun hastada alınan numunelerde mevsimsel solunum yolu virüsü saptanması ya da bakteriyolojik etken saptanması, </a:t>
            </a:r>
            <a:r>
              <a:rPr lang="en-US" dirty="0">
                <a:latin typeface="+mn-lt"/>
              </a:rPr>
              <a:t>SARS-CoV-2 </a:t>
            </a:r>
            <a:r>
              <a:rPr lang="tr-TR" dirty="0">
                <a:latin typeface="+mn-lt"/>
              </a:rPr>
              <a:t> v</a:t>
            </a:r>
            <a:r>
              <a:rPr lang="tr-TR" dirty="0">
                <a:latin typeface="+mn-lt"/>
                <a:cs typeface="Arial" panose="020B0604020202020204" pitchFamily="34" charset="0"/>
              </a:rPr>
              <a:t>arlığını ekarte ettirmez</a:t>
            </a:r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tr-TR" dirty="0">
                <a:latin typeface="+mn-lt"/>
                <a:cs typeface="Arial" panose="020B0604020202020204" pitchFamily="34" charset="0"/>
              </a:rPr>
              <a:t>HCoV-229E, HCoV-OC43, HCoV-NL63 ve HKU1-CoV; mevsim</a:t>
            </a:r>
            <a:r>
              <a:rPr lang="tr-TR" dirty="0">
                <a:latin typeface="+mn-lt"/>
              </a:rPr>
              <a:t>sel solunum yolu virüsleri olup </a:t>
            </a:r>
            <a:r>
              <a:rPr lang="en-US" dirty="0">
                <a:latin typeface="+mn-lt"/>
              </a:rPr>
              <a:t>SARS-</a:t>
            </a:r>
            <a:r>
              <a:rPr lang="en-US" dirty="0" err="1">
                <a:latin typeface="+mn-lt"/>
              </a:rPr>
              <a:t>CoV</a:t>
            </a:r>
            <a:r>
              <a:rPr lang="en-US" dirty="0">
                <a:latin typeface="+mn-lt"/>
              </a:rPr>
              <a:t>-</a:t>
            </a:r>
            <a:r>
              <a:rPr lang="tr-TR" dirty="0">
                <a:latin typeface="+mn-lt"/>
              </a:rPr>
              <a:t>2’den farklıdır</a:t>
            </a:r>
            <a:r>
              <a:rPr lang="tr-TR" dirty="0">
                <a:latin typeface="+mn-lt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67653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3EAAFE95-239D-4A7E-A656-B13122E7A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543" y="2811352"/>
            <a:ext cx="7595638" cy="14872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200" dirty="0">
                <a:latin typeface="+mn-lt"/>
                <a:cs typeface="Arial" panose="020B0604020202020204" pitchFamily="34" charset="0"/>
              </a:rPr>
              <a:t>Olası vaka tanımına uyan olgulardan moleküler yöntemlerle </a:t>
            </a:r>
            <a:br>
              <a:rPr lang="tr-TR" sz="3200" dirty="0">
                <a:latin typeface="+mn-lt"/>
                <a:cs typeface="Arial" panose="020B0604020202020204" pitchFamily="34" charset="0"/>
              </a:rPr>
            </a:br>
            <a:r>
              <a:rPr lang="en-US" sz="3200" dirty="0">
                <a:latin typeface="+mn-lt"/>
              </a:rPr>
              <a:t>SARS-CoV-2</a:t>
            </a:r>
            <a:r>
              <a:rPr lang="tr-TR" sz="3200" dirty="0">
                <a:latin typeface="+mn-lt"/>
              </a:rPr>
              <a:t> s</a:t>
            </a:r>
            <a:r>
              <a:rPr lang="tr-TR" sz="3200" dirty="0">
                <a:latin typeface="+mn-lt"/>
                <a:cs typeface="Arial" panose="020B0604020202020204" pitchFamily="34" charset="0"/>
              </a:rPr>
              <a:t>aptananlar</a:t>
            </a:r>
          </a:p>
        </p:txBody>
      </p:sp>
      <p:sp>
        <p:nvSpPr>
          <p:cNvPr id="8" name="Unvan 1">
            <a:extLst>
              <a:ext uri="{FF2B5EF4-FFF2-40B4-BE49-F238E27FC236}">
                <a16:creationId xmlns:a16="http://schemas.microsoft.com/office/drawing/2014/main" id="{EA514054-E2DC-486F-9DC2-0DF9D47ACF80}"/>
              </a:ext>
            </a:extLst>
          </p:cNvPr>
          <p:cNvSpPr txBox="1">
            <a:spLocks/>
          </p:cNvSpPr>
          <p:nvPr/>
        </p:nvSpPr>
        <p:spPr>
          <a:xfrm>
            <a:off x="1664965" y="202982"/>
            <a:ext cx="7752412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3200" dirty="0">
                <a:solidFill>
                  <a:schemeClr val="bg1"/>
                </a:solidFill>
                <a:latin typeface="+mj-lt"/>
              </a:rPr>
              <a:t>Kesin Vaka</a:t>
            </a:r>
          </a:p>
        </p:txBody>
      </p:sp>
    </p:spTree>
    <p:extLst>
      <p:ext uri="{BB962C8B-B14F-4D97-AF65-F5344CB8AC3E}">
        <p14:creationId xmlns:p14="http://schemas.microsoft.com/office/powerpoint/2010/main" val="3876899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4BC038F6-89AA-4C02-BC96-C46D7E183D5C}"/>
              </a:ext>
            </a:extLst>
          </p:cNvPr>
          <p:cNvSpPr txBox="1">
            <a:spLocks/>
          </p:cNvSpPr>
          <p:nvPr/>
        </p:nvSpPr>
        <p:spPr>
          <a:xfrm>
            <a:off x="1664965" y="202982"/>
            <a:ext cx="7752412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3200" dirty="0">
                <a:solidFill>
                  <a:schemeClr val="bg1"/>
                </a:solidFill>
                <a:latin typeface="+mj-lt"/>
              </a:rPr>
              <a:t>Vaka Takip Algoritması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33053" t="9716" r="32030" b="6900"/>
          <a:stretch/>
        </p:blipFill>
        <p:spPr>
          <a:xfrm>
            <a:off x="3709851" y="1084217"/>
            <a:ext cx="3918858" cy="526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8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2B9F7702-AA62-4329-90DE-2BD2D9C64539}"/>
              </a:ext>
            </a:extLst>
          </p:cNvPr>
          <p:cNvGrpSpPr/>
          <p:nvPr/>
        </p:nvGrpSpPr>
        <p:grpSpPr>
          <a:xfrm>
            <a:off x="457201" y="966651"/>
            <a:ext cx="11051176" cy="5682343"/>
            <a:chOff x="1352550" y="1339060"/>
            <a:chExt cx="8515350" cy="5518940"/>
          </a:xfrm>
        </p:grpSpPr>
        <p:sp>
          <p:nvSpPr>
            <p:cNvPr id="4" name="AutoShape 159">
              <a:extLst>
                <a:ext uri="{FF2B5EF4-FFF2-40B4-BE49-F238E27FC236}">
                  <a16:creationId xmlns:a16="http://schemas.microsoft.com/office/drawing/2014/main" id="{B7D9915F-2266-4282-B05A-D4D37E352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5320" y="1339060"/>
              <a:ext cx="8512580" cy="818195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 dirty="0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OLASI VAKA </a:t>
              </a:r>
              <a:endParaRPr lang="tr-TR" sz="14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400" dirty="0" err="1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Tanımlandığı</a:t>
              </a:r>
              <a:r>
                <a:rPr lang="en-US" sz="1400" dirty="0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anda</a:t>
              </a:r>
              <a:r>
                <a:rPr lang="en-US" sz="1400" dirty="0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İl </a:t>
              </a:r>
              <a:r>
                <a:rPr lang="en-US" sz="1400" dirty="0" err="1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Sağlık</a:t>
              </a:r>
              <a:r>
                <a:rPr lang="en-US" sz="1400" dirty="0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Müdürlüğü</a:t>
              </a:r>
              <a:r>
                <a:rPr lang="en-US" sz="1400" dirty="0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Bulaşıcı</a:t>
              </a:r>
              <a:r>
                <a:rPr lang="en-US" sz="1400" dirty="0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Hastalıklar</a:t>
              </a:r>
              <a:r>
                <a:rPr lang="en-US" sz="1400" dirty="0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Birimi</a:t>
              </a:r>
              <a:r>
                <a:rPr lang="en-US" sz="1400" dirty="0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bilgilendirilir</a:t>
              </a:r>
              <a:r>
                <a:rPr lang="en-US" sz="1400" dirty="0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. </a:t>
              </a:r>
              <a:endParaRPr lang="tr-TR" sz="14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400" dirty="0" err="1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Vakanın</a:t>
              </a:r>
              <a:r>
                <a:rPr lang="en-US" sz="1400" dirty="0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yönetimi</a:t>
              </a:r>
              <a:r>
                <a:rPr lang="en-US" sz="1400" dirty="0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İl </a:t>
              </a:r>
              <a:r>
                <a:rPr lang="en-US" sz="1400" dirty="0" err="1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Sağlık</a:t>
              </a:r>
              <a:r>
                <a:rPr lang="en-US" sz="1400" dirty="0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Müdürlüğü</a:t>
              </a:r>
              <a:r>
                <a:rPr lang="en-US" sz="1400" dirty="0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koordinasyonunda</a:t>
              </a:r>
              <a:r>
                <a:rPr lang="en-US" sz="1400" dirty="0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yürütülür</a:t>
              </a:r>
              <a:r>
                <a:rPr lang="en-US" sz="1400" dirty="0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. </a:t>
              </a:r>
              <a:endParaRPr lang="tr-TR" sz="14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" name="AutoShape 161">
              <a:extLst>
                <a:ext uri="{FF2B5EF4-FFF2-40B4-BE49-F238E27FC236}">
                  <a16:creationId xmlns:a16="http://schemas.microsoft.com/office/drawing/2014/main" id="{16AD92EB-6945-4F35-8CE2-87AEA0D33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550" y="2292725"/>
              <a:ext cx="8515350" cy="4565275"/>
            </a:xfrm>
            <a:prstGeom prst="roundRect">
              <a:avLst>
                <a:gd name="adj" fmla="val 3664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252095" marR="267335" indent="-180340" algn="ctr">
                <a:spcBef>
                  <a:spcPts val="1800"/>
                </a:spcBef>
                <a:spcAft>
                  <a:spcPts val="0"/>
                </a:spcAft>
              </a:pPr>
              <a:r>
                <a:rPr lang="en-US" b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SAĞLIK KURUMU</a:t>
              </a:r>
              <a:endParaRPr lang="tr-TR" b="1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285750" indent="-285750" algn="just">
                <a:spcBef>
                  <a:spcPts val="1200"/>
                </a:spcBef>
                <a:buSzPts val="1200"/>
                <a:buFont typeface="Segoe UI Symbol" panose="020B0502040204020203" pitchFamily="34" charset="0"/>
                <a:buChar char="•"/>
                <a:tabLst>
                  <a:tab pos="841375" algn="l"/>
                  <a:tab pos="842010" algn="l"/>
                </a:tabLst>
              </a:pP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Hastane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tarafından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 İl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Sağlık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Müdürlüğü’ne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 (İSM)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olası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vaka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 en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hızlı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şekilde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ihbar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edilir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. </a:t>
              </a:r>
              <a:endParaRPr lang="tr-TR" sz="1600" dirty="0">
                <a:effectLst/>
                <a:ea typeface="Segoe UI Symbol" panose="020B0502040204020203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spcBef>
                  <a:spcPts val="1200"/>
                </a:spcBef>
                <a:buSzPts val="1200"/>
                <a:buFont typeface="Segoe UI Symbol" panose="020B0502040204020203" pitchFamily="34" charset="0"/>
                <a:buChar char="•"/>
                <a:tabLst>
                  <a:tab pos="841375" algn="l"/>
                  <a:tab pos="842010" algn="l"/>
                </a:tabLst>
              </a:pP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Bildirim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Bulaşıcı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Hastalıklar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Bildirim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Sistemi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kapsamında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 U07.3 ICD 10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tanı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kodu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kullanılarak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yapılır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.</a:t>
              </a:r>
              <a:endParaRPr lang="tr-TR" sz="1600" dirty="0">
                <a:effectLst/>
                <a:ea typeface="Segoe UI Symbol" panose="020B0502040204020203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spcBef>
                  <a:spcPts val="1200"/>
                </a:spcBef>
                <a:buSzPts val="1200"/>
                <a:buFont typeface="Segoe UI Symbol" panose="020B0502040204020203" pitchFamily="34" charset="0"/>
                <a:buChar char="•"/>
                <a:tabLst>
                  <a:tab pos="841375" algn="l"/>
                  <a:tab pos="842010" algn="l"/>
                </a:tabLst>
              </a:pP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Hastaya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standart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temas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ve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damlacık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korunma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önlemleri</a:t>
              </a:r>
              <a:r>
                <a:rPr lang="en-US" sz="1600" spc="-65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alını</a:t>
              </a:r>
              <a:r>
                <a:rPr lang="tr-TR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l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arak, hasta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tek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kişilik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odada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numune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sonuçları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çıkana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kadar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izole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edilir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.</a:t>
              </a:r>
              <a:endParaRPr lang="tr-TR" sz="1600" dirty="0">
                <a:effectLst/>
                <a:ea typeface="Segoe UI Symbol" panose="020B0502040204020203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spcBef>
                  <a:spcPts val="1200"/>
                </a:spcBef>
                <a:buSzPts val="1200"/>
                <a:buFont typeface="Segoe UI Symbol" panose="020B0502040204020203" pitchFamily="34" charset="0"/>
                <a:buChar char="•"/>
                <a:tabLst>
                  <a:tab pos="841375" algn="l"/>
                  <a:tab pos="842010" algn="l"/>
                </a:tabLst>
              </a:pP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Uygun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numune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alınarak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uygun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şartlarda</a:t>
              </a:r>
              <a:r>
                <a:rPr lang="en-US" sz="1600" spc="-5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saklanır.*</a:t>
              </a:r>
              <a:endParaRPr lang="tr-TR" sz="1600" dirty="0">
                <a:effectLst/>
                <a:ea typeface="Segoe UI Symbol" panose="020B0502040204020203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spcBef>
                  <a:spcPts val="1200"/>
                </a:spcBef>
                <a:buSzPts val="1200"/>
                <a:buFont typeface="Segoe UI Symbol" panose="020B0502040204020203" pitchFamily="34" charset="0"/>
                <a:buChar char="•"/>
                <a:tabLst>
                  <a:tab pos="841375" algn="l"/>
                  <a:tab pos="842010" algn="l"/>
                </a:tabLst>
              </a:pPr>
              <a:r>
                <a:rPr lang="tr-TR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CO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V</a:t>
              </a:r>
              <a:r>
                <a:rPr lang="tr-TR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ID-19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Vaka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 Bilgi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Formu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doldurulur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 (Form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İZCİ’ye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 de </a:t>
              </a:r>
              <a:r>
                <a:rPr lang="en-US" sz="1600" dirty="0" err="1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girilir</a:t>
              </a:r>
              <a:r>
                <a:rPr lang="en-US" sz="1600" dirty="0">
                  <a:effectLst/>
                  <a:ea typeface="Segoe UI Symbol" panose="020B0502040204020203" pitchFamily="34" charset="0"/>
                  <a:cs typeface="Arial" panose="020B0604020202020204" pitchFamily="34" charset="0"/>
                </a:rPr>
                <a:t>).</a:t>
              </a:r>
              <a:endParaRPr lang="tr-TR" sz="1600" dirty="0">
                <a:effectLst/>
                <a:ea typeface="Segoe UI Symbol" panose="020B0502040204020203" pitchFamily="34" charset="0"/>
                <a:cs typeface="Arial" panose="020B0604020202020204" pitchFamily="34" charset="0"/>
              </a:endParaRPr>
            </a:p>
            <a:p>
              <a:pPr marL="285750" lvl="1" indent="-285750" algn="just">
                <a:spcBef>
                  <a:spcPts val="1200"/>
                </a:spcBef>
                <a:buSzPts val="1200"/>
                <a:buFont typeface="Segoe UI Symbol" panose="020B0502040204020203" pitchFamily="34" charset="0"/>
                <a:buChar char="•"/>
                <a:tabLst>
                  <a:tab pos="841375" algn="l"/>
                  <a:tab pos="842010" algn="l"/>
                </a:tabLst>
              </a:pPr>
              <a:r>
                <a:rPr lang="en-US" sz="1600" dirty="0">
                  <a:ea typeface="Segoe UI Symbol" panose="020B0502040204020203" pitchFamily="34" charset="0"/>
                  <a:cs typeface="Arial" panose="020B0604020202020204" pitchFamily="34" charset="0"/>
                </a:rPr>
                <a:t>Form </a:t>
              </a:r>
              <a:r>
                <a:rPr lang="en-US" sz="16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ve</a:t>
              </a:r>
              <a:r>
                <a:rPr lang="en-US" sz="16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numune</a:t>
              </a:r>
              <a:r>
                <a:rPr lang="en-US" sz="16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ivedilikle</a:t>
              </a:r>
              <a:r>
                <a:rPr lang="en-US" sz="1600" dirty="0">
                  <a:ea typeface="Segoe UI Symbol" panose="020B0502040204020203" pitchFamily="34" charset="0"/>
                  <a:cs typeface="Arial" panose="020B0604020202020204" pitchFamily="34" charset="0"/>
                </a:rPr>
                <a:t> İl </a:t>
              </a:r>
              <a:r>
                <a:rPr lang="en-US" sz="16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Sağlık</a:t>
              </a:r>
              <a:r>
                <a:rPr lang="en-US" sz="16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Müdürlüğü’ne</a:t>
              </a:r>
              <a:r>
                <a:rPr lang="en-US" sz="16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ulaştırılır</a:t>
              </a:r>
              <a:r>
                <a:rPr lang="en-US" sz="1600" dirty="0">
                  <a:ea typeface="Segoe UI Symbol" panose="020B0502040204020203" pitchFamily="34" charset="0"/>
                  <a:cs typeface="Arial" panose="020B0604020202020204" pitchFamily="34" charset="0"/>
                </a:rPr>
                <a:t>.</a:t>
              </a:r>
              <a:endParaRPr lang="tr-TR" sz="1600" dirty="0">
                <a:ea typeface="Segoe UI Symbol" panose="020B0502040204020203" pitchFamily="34" charset="0"/>
                <a:cs typeface="Arial" panose="020B0604020202020204" pitchFamily="34" charset="0"/>
              </a:endParaRPr>
            </a:p>
            <a:p>
              <a:pPr marL="285750" lvl="1" indent="-285750" algn="just">
                <a:spcBef>
                  <a:spcPts val="1200"/>
                </a:spcBef>
                <a:buSzPts val="1200"/>
                <a:buFont typeface="Segoe UI Symbol" panose="020B0502040204020203" pitchFamily="34" charset="0"/>
                <a:buChar char="•"/>
                <a:tabLst>
                  <a:tab pos="841375" algn="l"/>
                  <a:tab pos="842010" algn="l"/>
                </a:tabLst>
              </a:pPr>
              <a:r>
                <a:rPr lang="en-US" sz="16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Olası</a:t>
              </a:r>
              <a:r>
                <a:rPr lang="en-US" sz="16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Vaka</a:t>
              </a:r>
              <a:r>
                <a:rPr lang="en-US" sz="1600" dirty="0">
                  <a:ea typeface="Segoe UI Symbol" panose="020B0502040204020203" pitchFamily="34" charset="0"/>
                  <a:cs typeface="Arial" panose="020B0604020202020204" pitchFamily="34" charset="0"/>
                </a:rPr>
                <a:t>, </a:t>
              </a:r>
              <a:r>
                <a:rPr lang="tr-TR" sz="1600" dirty="0">
                  <a:ea typeface="Segoe UI Symbol" panose="020B0502040204020203" pitchFamily="34" charset="0"/>
                  <a:cs typeface="Arial" panose="020B0604020202020204" pitchFamily="34" charset="0"/>
                </a:rPr>
                <a:t>2. ve 3. basamak </a:t>
              </a:r>
              <a:r>
                <a:rPr lang="en-US" sz="16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hastanelerde</a:t>
              </a:r>
              <a:r>
                <a:rPr lang="en-US" sz="16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takip</a:t>
              </a:r>
              <a:r>
                <a:rPr lang="en-US" sz="16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edilir</a:t>
              </a:r>
              <a:r>
                <a:rPr lang="en-US" sz="1600" dirty="0">
                  <a:ea typeface="Segoe UI Symbol" panose="020B0502040204020203" pitchFamily="34" charset="0"/>
                  <a:cs typeface="Arial" panose="020B0604020202020204" pitchFamily="34" charset="0"/>
                </a:rPr>
                <a:t>. </a:t>
              </a:r>
              <a:endParaRPr lang="tr-TR" sz="1600" dirty="0">
                <a:ea typeface="Segoe UI Symbol" panose="020B0502040204020203" pitchFamily="34" charset="0"/>
                <a:cs typeface="Arial" panose="020B0604020202020204" pitchFamily="34" charset="0"/>
              </a:endParaRPr>
            </a:p>
            <a:p>
              <a:pPr marL="285750" lvl="1" indent="-285750" algn="just">
                <a:spcBef>
                  <a:spcPts val="1200"/>
                </a:spcBef>
                <a:buSzPts val="1200"/>
                <a:buFont typeface="Segoe UI Symbol" panose="020B0502040204020203" pitchFamily="34" charset="0"/>
                <a:buChar char="•"/>
                <a:tabLst>
                  <a:tab pos="841375" algn="l"/>
                  <a:tab pos="842010" algn="l"/>
                </a:tabLst>
              </a:pPr>
              <a:r>
                <a:rPr lang="en-US" sz="16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Kesinleşen</a:t>
              </a:r>
              <a:r>
                <a:rPr lang="en-US" sz="16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tr-TR" sz="1600" dirty="0">
                  <a:ea typeface="Segoe UI Symbol" panose="020B0502040204020203" pitchFamily="34" charset="0"/>
                  <a:cs typeface="Arial" panose="020B0604020202020204" pitchFamily="34" charset="0"/>
                </a:rPr>
                <a:t>vakalar</a:t>
              </a:r>
              <a:r>
                <a:rPr lang="en-US" sz="16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tr-TR" sz="1600" dirty="0">
                  <a:ea typeface="Segoe UI Symbol" panose="020B0502040204020203" pitchFamily="34" charset="0"/>
                  <a:cs typeface="Arial" panose="020B0604020202020204" pitchFamily="34" charset="0"/>
                </a:rPr>
                <a:t>. ve 3. basamak </a:t>
              </a:r>
              <a:r>
                <a:rPr lang="en-US" sz="16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hastanelerde</a:t>
              </a:r>
              <a:r>
                <a:rPr lang="en-US" sz="16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tr-TR" sz="1600" dirty="0">
                  <a:ea typeface="Segoe UI Symbol" panose="020B0502040204020203" pitchFamily="34" charset="0"/>
                  <a:cs typeface="Arial" panose="020B0604020202020204" pitchFamily="34" charset="0"/>
                </a:rPr>
                <a:t>ya da </a:t>
              </a:r>
              <a:r>
                <a:rPr lang="en-US" sz="16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ildeki</a:t>
              </a:r>
              <a:r>
                <a:rPr lang="en-US" sz="16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belirlenmiş</a:t>
              </a:r>
              <a:r>
                <a:rPr lang="en-US" sz="16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hastanelerde</a:t>
              </a:r>
              <a:r>
                <a:rPr lang="en-US" sz="16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takip</a:t>
              </a:r>
              <a:r>
                <a:rPr lang="en-US" sz="16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edilir</a:t>
              </a:r>
              <a:r>
                <a:rPr lang="en-US" sz="1600" dirty="0">
                  <a:ea typeface="Segoe UI Symbol" panose="020B0502040204020203" pitchFamily="34" charset="0"/>
                  <a:cs typeface="Arial" panose="020B0604020202020204" pitchFamily="34" charset="0"/>
                </a:rPr>
                <a:t>.</a:t>
              </a:r>
              <a:endParaRPr lang="tr-TR" sz="1600" dirty="0">
                <a:ea typeface="Segoe UI Symbol" panose="020B0502040204020203" pitchFamily="34" charset="0"/>
                <a:cs typeface="Arial" panose="020B0604020202020204" pitchFamily="34" charset="0"/>
              </a:endParaRPr>
            </a:p>
            <a:p>
              <a:pPr marL="285750" lvl="1" indent="-285750" algn="just">
                <a:spcBef>
                  <a:spcPts val="1200"/>
                </a:spcBef>
                <a:buSzPts val="1200"/>
                <a:buFont typeface="Segoe UI Symbol" panose="020B0502040204020203" pitchFamily="34" charset="0"/>
                <a:buChar char="•"/>
                <a:tabLst>
                  <a:tab pos="841375" algn="l"/>
                  <a:tab pos="842010" algn="l"/>
                </a:tabLst>
              </a:pPr>
              <a:r>
                <a:rPr lang="en-US" sz="16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Kesinleşen</a:t>
              </a:r>
              <a:r>
                <a:rPr lang="en-US" sz="16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olgulardan</a:t>
              </a:r>
              <a:r>
                <a:rPr lang="en-US" sz="16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yoğun</a:t>
              </a:r>
              <a:r>
                <a:rPr lang="en-US" sz="16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bakım</a:t>
              </a:r>
              <a:r>
                <a:rPr lang="en-US" sz="16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ihtiyacı</a:t>
              </a:r>
              <a:r>
                <a:rPr lang="en-US" sz="16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olan</a:t>
              </a:r>
              <a:r>
                <a:rPr lang="en-US" sz="16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hastalar</a:t>
              </a:r>
              <a:r>
                <a:rPr lang="en-US" sz="16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tr-TR" sz="1600" dirty="0">
                  <a:ea typeface="Segoe UI Symbol" panose="020B0502040204020203" pitchFamily="34" charset="0"/>
                  <a:cs typeface="Arial" panose="020B0604020202020204" pitchFamily="34" charset="0"/>
                </a:rPr>
                <a:t>2.-</a:t>
              </a:r>
              <a:r>
                <a:rPr lang="en-US" sz="1600" dirty="0">
                  <a:ea typeface="Segoe UI Symbol" panose="020B0502040204020203" pitchFamily="34" charset="0"/>
                  <a:cs typeface="Arial" panose="020B0604020202020204" pitchFamily="34" charset="0"/>
                </a:rPr>
                <a:t>3. </a:t>
              </a:r>
              <a:r>
                <a:rPr lang="en-US" sz="16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düzey</a:t>
              </a:r>
              <a:r>
                <a:rPr lang="en-US" sz="16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yoğun</a:t>
              </a:r>
              <a:r>
                <a:rPr lang="en-US" sz="16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bakım</a:t>
              </a:r>
              <a:r>
                <a:rPr lang="en-US" sz="16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ünitelerinde</a:t>
              </a:r>
              <a:r>
                <a:rPr lang="en-US" sz="16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izolasyon</a:t>
              </a:r>
              <a:r>
                <a:rPr lang="en-US" sz="16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odalarında</a:t>
              </a:r>
              <a:r>
                <a:rPr lang="en-US" sz="16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takip</a:t>
              </a:r>
              <a:r>
                <a:rPr lang="en-US" sz="16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edilir</a:t>
              </a:r>
              <a:r>
                <a:rPr lang="en-US" sz="1600" dirty="0"/>
                <a:t>.</a:t>
              </a:r>
              <a:endParaRPr lang="tr-TR" sz="1600" dirty="0"/>
            </a:p>
          </p:txBody>
        </p:sp>
        <p:sp>
          <p:nvSpPr>
            <p:cNvPr id="8" name="AutoShape 160">
              <a:extLst>
                <a:ext uri="{FF2B5EF4-FFF2-40B4-BE49-F238E27FC236}">
                  <a16:creationId xmlns:a16="http://schemas.microsoft.com/office/drawing/2014/main" id="{FA1700F6-31EA-46F8-9CA0-E6EB2B83A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5087" y="2124136"/>
              <a:ext cx="146219" cy="201781"/>
            </a:xfrm>
            <a:prstGeom prst="downArrow">
              <a:avLst>
                <a:gd name="adj1" fmla="val 50000"/>
                <a:gd name="adj2" fmla="val 35156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6327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14231AD1-44DD-46B6-8198-8BE6D8E2DD4F}"/>
              </a:ext>
            </a:extLst>
          </p:cNvPr>
          <p:cNvGrpSpPr/>
          <p:nvPr/>
        </p:nvGrpSpPr>
        <p:grpSpPr>
          <a:xfrm>
            <a:off x="1168254" y="1407747"/>
            <a:ext cx="8844899" cy="5167761"/>
            <a:chOff x="1352550" y="1407747"/>
            <a:chExt cx="8844899" cy="5167761"/>
          </a:xfrm>
        </p:grpSpPr>
        <p:sp>
          <p:nvSpPr>
            <p:cNvPr id="5" name="AutoShape 161">
              <a:extLst>
                <a:ext uri="{FF2B5EF4-FFF2-40B4-BE49-F238E27FC236}">
                  <a16:creationId xmlns:a16="http://schemas.microsoft.com/office/drawing/2014/main" id="{7F33918D-5705-4055-B2E2-292D1E816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550" y="1407747"/>
              <a:ext cx="8515350" cy="3401319"/>
            </a:xfrm>
            <a:prstGeom prst="roundRect">
              <a:avLst>
                <a:gd name="adj" fmla="val 6458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252095" marR="267335" indent="-180340" algn="ctr">
                <a:spcBef>
                  <a:spcPts val="1800"/>
                </a:spcBef>
                <a:spcAft>
                  <a:spcPts val="0"/>
                </a:spcAft>
              </a:pPr>
              <a:r>
                <a:rPr lang="en-US" b="1" dirty="0">
                  <a:ea typeface="Times New Roman" panose="02020603050405020304" pitchFamily="18" charset="0"/>
                  <a:cs typeface="Arial" panose="020B0604020202020204" pitchFamily="34" charset="0"/>
                </a:rPr>
                <a:t>İL SAĞLIK MÜDÜRLÜĞÜ</a:t>
              </a:r>
            </a:p>
            <a:p>
              <a:pPr marL="285750" indent="-285750" algn="just">
                <a:spcBef>
                  <a:spcPts val="1200"/>
                </a:spcBef>
                <a:buSzPts val="1200"/>
                <a:buFont typeface="Segoe UI Symbol" panose="020B0502040204020203" pitchFamily="34" charset="0"/>
                <a:buChar char="•"/>
                <a:tabLst>
                  <a:tab pos="841375" algn="l"/>
                  <a:tab pos="842010" algn="l"/>
                </a:tabLst>
              </a:pPr>
              <a:r>
                <a:rPr lang="tr-TR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Olası vaka bilgi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formun</a:t>
              </a:r>
              <a:r>
                <a:rPr lang="tr-TR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un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bir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nüshası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ve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numune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tr-TR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ivedilikle laboratuvara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ulaştırılır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.</a:t>
              </a:r>
            </a:p>
            <a:p>
              <a:pPr marL="285750" indent="-285750" algn="just">
                <a:spcBef>
                  <a:spcPts val="1200"/>
                </a:spcBef>
                <a:buSzPts val="1200"/>
                <a:buFont typeface="Segoe UI Symbol" panose="020B0502040204020203" pitchFamily="34" charset="0"/>
                <a:buChar char="•"/>
                <a:tabLst>
                  <a:tab pos="841375" algn="l"/>
                  <a:tab pos="842010" algn="l"/>
                </a:tabLst>
              </a:pP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Formun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bir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nüshası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e-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posta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ile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HSGM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Bulaşıcı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Hastalıklar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Dairesi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Başkanlığı’na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gönderilir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.</a:t>
              </a:r>
            </a:p>
            <a:p>
              <a:pPr marL="285750" indent="-285750" algn="just">
                <a:spcBef>
                  <a:spcPts val="1200"/>
                </a:spcBef>
                <a:buSzPts val="1200"/>
                <a:buFont typeface="Segoe UI Symbol" panose="020B0502040204020203" pitchFamily="34" charset="0"/>
                <a:buChar char="•"/>
                <a:tabLst>
                  <a:tab pos="841375" algn="l"/>
                  <a:tab pos="842010" algn="l"/>
                </a:tabLst>
              </a:pP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İZCİ’ye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gelen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vaka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bildirimi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ile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ilgili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süreçler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sürdürülür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.</a:t>
              </a:r>
            </a:p>
            <a:p>
              <a:pPr marL="285750" indent="-285750" algn="just">
                <a:spcBef>
                  <a:spcPts val="1200"/>
                </a:spcBef>
                <a:buSzPts val="1200"/>
                <a:buFont typeface="Segoe UI Symbol" panose="020B0502040204020203" pitchFamily="34" charset="0"/>
                <a:buChar char="•"/>
                <a:tabLst>
                  <a:tab pos="841375" algn="l"/>
                  <a:tab pos="842010" algn="l"/>
                </a:tabLst>
              </a:pP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Vaka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kümelenmesi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şüphesinde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vakalar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arasında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epidemiyolojik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bağlantı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araştırılır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.</a:t>
              </a:r>
              <a:endParaRPr lang="tr-TR" sz="1400" dirty="0">
                <a:ea typeface="Segoe UI Symbol" panose="020B0502040204020203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spcBef>
                  <a:spcPts val="1200"/>
                </a:spcBef>
                <a:buSzPts val="1200"/>
                <a:buFont typeface="Segoe UI Symbol" panose="020B0502040204020203" pitchFamily="34" charset="0"/>
                <a:buChar char="•"/>
                <a:tabLst>
                  <a:tab pos="841375" algn="l"/>
                  <a:tab pos="842010" algn="l"/>
                </a:tabLst>
              </a:pP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HSGM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Resmi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İnternet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Sayfasında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yer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alan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“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Temaslı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izlem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formu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”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vakanın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her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bir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temaslısı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için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ayrı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ayrı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doldurulur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.</a:t>
              </a:r>
              <a:endParaRPr lang="tr-TR" sz="1400" dirty="0">
                <a:ea typeface="Segoe UI Symbol" panose="020B0502040204020203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spcBef>
                  <a:spcPts val="1200"/>
                </a:spcBef>
                <a:buSzPts val="1200"/>
                <a:buFont typeface="Segoe UI Symbol" panose="020B0502040204020203" pitchFamily="34" charset="0"/>
                <a:buChar char="•"/>
                <a:tabLst>
                  <a:tab pos="841375" algn="l"/>
                  <a:tab pos="842010" algn="l"/>
                </a:tabLst>
              </a:pP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Referans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Laboratuvarı’ndan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alınan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numune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sonuçları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Sağlık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Kurumları’na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iletilir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7" name="AutoShape 170">
              <a:extLst>
                <a:ext uri="{FF2B5EF4-FFF2-40B4-BE49-F238E27FC236}">
                  <a16:creationId xmlns:a16="http://schemas.microsoft.com/office/drawing/2014/main" id="{808A98BE-4B62-41FE-B359-113712456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3386" y="3007095"/>
              <a:ext cx="244063" cy="118833"/>
            </a:xfrm>
            <a:prstGeom prst="rightArrow">
              <a:avLst>
                <a:gd name="adj1" fmla="val 50000"/>
                <a:gd name="adj2" fmla="val 52258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AutoShape 161">
              <a:extLst>
                <a:ext uri="{FF2B5EF4-FFF2-40B4-BE49-F238E27FC236}">
                  <a16:creationId xmlns:a16="http://schemas.microsoft.com/office/drawing/2014/main" id="{E7352760-81F4-4919-8450-5695F8383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550" y="5029200"/>
              <a:ext cx="8515350" cy="1546308"/>
            </a:xfrm>
            <a:prstGeom prst="roundRect">
              <a:avLst>
                <a:gd name="adj" fmla="val 12904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252095" marR="267335" indent="-180340" algn="ctr">
                <a:spcBef>
                  <a:spcPts val="1800"/>
                </a:spcBef>
                <a:spcAft>
                  <a:spcPts val="0"/>
                </a:spcAft>
              </a:pPr>
              <a:r>
                <a:rPr lang="en-US" b="1" dirty="0">
                  <a:ea typeface="Times New Roman" panose="02020603050405020304" pitchFamily="18" charset="0"/>
                  <a:cs typeface="Arial" panose="020B0604020202020204" pitchFamily="34" charset="0"/>
                </a:rPr>
                <a:t>REFERANS LABORATUVARLARI</a:t>
              </a:r>
            </a:p>
            <a:p>
              <a:pPr algn="ctr">
                <a:spcBef>
                  <a:spcPts val="1200"/>
                </a:spcBef>
                <a:buSzPts val="1200"/>
                <a:tabLst>
                  <a:tab pos="841375" algn="l"/>
                  <a:tab pos="842010" algn="l"/>
                </a:tabLst>
              </a:pP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İSM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tarafından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iletilen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numuneler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analiz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edilir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.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Sonuçlar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İSM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ve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HSGM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Bulaşıcı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Hastalıklar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Dairesi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Başkanlığı’na</a:t>
              </a:r>
              <a:r>
                <a:rPr lang="en-US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ea typeface="Segoe UI Symbol" panose="020B0502040204020203" pitchFamily="34" charset="0"/>
                  <a:cs typeface="Arial" panose="020B0604020202020204" pitchFamily="34" charset="0"/>
                </a:rPr>
                <a:t>bildirilir</a:t>
              </a:r>
              <a:r>
                <a:rPr lang="tr-TR" sz="1400" dirty="0">
                  <a:ea typeface="Segoe UI Symbol" panose="020B0502040204020203" pitchFamily="34" charset="0"/>
                  <a:cs typeface="Arial" panose="020B0604020202020204" pitchFamily="34" charset="0"/>
                </a:rPr>
                <a:t>.</a:t>
              </a:r>
              <a:endParaRPr lang="en-US" sz="1400" dirty="0">
                <a:ea typeface="Segoe UI Symbol" panose="020B050204020402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AutoShape 168">
            <a:extLst>
              <a:ext uri="{FF2B5EF4-FFF2-40B4-BE49-F238E27FC236}">
                <a16:creationId xmlns:a16="http://schemas.microsoft.com/office/drawing/2014/main" id="{8F8B86E0-1189-4CAF-9EB2-4A13AFFE2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127" y="1103825"/>
            <a:ext cx="191604" cy="303923"/>
          </a:xfrm>
          <a:prstGeom prst="upDownArrow">
            <a:avLst>
              <a:gd name="adj1" fmla="val 50000"/>
              <a:gd name="adj2" fmla="val 36871"/>
            </a:avLst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tr-TR" sz="2400"/>
          </a:p>
        </p:txBody>
      </p:sp>
      <p:sp>
        <p:nvSpPr>
          <p:cNvPr id="11" name="AutoShape 168">
            <a:extLst>
              <a:ext uri="{FF2B5EF4-FFF2-40B4-BE49-F238E27FC236}">
                <a16:creationId xmlns:a16="http://schemas.microsoft.com/office/drawing/2014/main" id="{12854FCA-B7AD-4F49-9C93-0301C9C2E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127" y="4662926"/>
            <a:ext cx="191604" cy="303923"/>
          </a:xfrm>
          <a:prstGeom prst="upDownArrow">
            <a:avLst>
              <a:gd name="adj1" fmla="val 50000"/>
              <a:gd name="adj2" fmla="val 36871"/>
            </a:avLst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tr-TR" sz="2400"/>
          </a:p>
        </p:txBody>
      </p:sp>
      <p:sp>
        <p:nvSpPr>
          <p:cNvPr id="12" name="AutoShape 164">
            <a:extLst>
              <a:ext uri="{FF2B5EF4-FFF2-40B4-BE49-F238E27FC236}">
                <a16:creationId xmlns:a16="http://schemas.microsoft.com/office/drawing/2014/main" id="{AC482641-8FDF-4634-890A-3725EB36D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8640" y="1872172"/>
            <a:ext cx="925105" cy="4500134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HALK SAĞLIĞI GENEL MÜDÜRLÜĞÜ BULAŞICI HASTALIKLAR DAİRESİ BAŞKANLIĞI</a:t>
            </a:r>
            <a:endParaRPr lang="tr-TR" sz="1400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14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e-</a:t>
            </a:r>
            <a:r>
              <a:rPr lang="en-US" sz="14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posta</a:t>
            </a:r>
            <a:r>
              <a:rPr lang="en-US" sz="14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hsgm</a:t>
            </a:r>
            <a:r>
              <a:rPr lang="en-US" sz="14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tr-TR" sz="14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covid19</a:t>
            </a:r>
            <a:r>
              <a:rPr lang="en-US" sz="14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@saglik.gov.tr</a:t>
            </a:r>
            <a:endParaRPr lang="tr-TR" sz="1400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68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7A3D289F-1A0E-4D8B-BA89-2DC387ACA890}"/>
              </a:ext>
            </a:extLst>
          </p:cNvPr>
          <p:cNvSpPr txBox="1">
            <a:spLocks/>
          </p:cNvSpPr>
          <p:nvPr/>
        </p:nvSpPr>
        <p:spPr>
          <a:xfrm>
            <a:off x="1084081" y="2675467"/>
            <a:ext cx="10408007" cy="2980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3200" b="1" dirty="0">
                <a:latin typeface="+mj-lt"/>
                <a:ea typeface="Century Gothic" charset="0"/>
                <a:cs typeface="Century Gothic" charset="0"/>
              </a:rPr>
              <a:t>COVID-19 (</a:t>
            </a:r>
            <a:r>
              <a:rPr lang="en-US" sz="3200" b="1" dirty="0">
                <a:latin typeface="+mj-lt"/>
                <a:ea typeface="Century Gothic" charset="0"/>
                <a:cs typeface="Century Gothic" charset="0"/>
              </a:rPr>
              <a:t>SARS-CoV2 </a:t>
            </a:r>
            <a:r>
              <a:rPr lang="en-US" sz="3200" b="1" dirty="0" err="1">
                <a:latin typeface="+mj-lt"/>
                <a:ea typeface="Century Gothic" charset="0"/>
                <a:cs typeface="Century Gothic" charset="0"/>
              </a:rPr>
              <a:t>Enfeksiyonu</a:t>
            </a:r>
            <a:r>
              <a:rPr lang="tr-TR" sz="3200" b="1" dirty="0">
                <a:latin typeface="+mj-lt"/>
                <a:ea typeface="Century Gothic" charset="0"/>
                <a:cs typeface="Century Gothic" charset="0"/>
              </a:rPr>
              <a:t>) </a:t>
            </a:r>
          </a:p>
          <a:p>
            <a:pPr marL="0" indent="0" algn="ctr">
              <a:buNone/>
            </a:pPr>
            <a:r>
              <a:rPr lang="tr-TR" sz="3200" b="1" dirty="0">
                <a:latin typeface="+mj-lt"/>
                <a:ea typeface="Century Gothic" charset="0"/>
                <a:cs typeface="Century Gothic" charset="0"/>
              </a:rPr>
              <a:t>Rehberi ve Sunumları;</a:t>
            </a:r>
          </a:p>
          <a:p>
            <a:pPr marL="0" indent="0" algn="ctr">
              <a:buNone/>
            </a:pPr>
            <a:r>
              <a:rPr lang="tr-TR" sz="2800" dirty="0">
                <a:latin typeface="+mj-lt"/>
                <a:ea typeface="Century Gothic" charset="0"/>
                <a:cs typeface="Century Gothic" charset="0"/>
              </a:rPr>
              <a:t>Yeni bilgiler eklendikçe güncellenmekte olup </a:t>
            </a:r>
            <a:br>
              <a:rPr lang="tr-TR" sz="2800" dirty="0">
                <a:latin typeface="+mj-lt"/>
                <a:ea typeface="Century Gothic" charset="0"/>
                <a:cs typeface="Century Gothic" charset="0"/>
              </a:rPr>
            </a:br>
            <a:r>
              <a:rPr lang="tr-TR" sz="2800" dirty="0">
                <a:latin typeface="+mj-lt"/>
                <a:ea typeface="Century Gothic" charset="0"/>
                <a:cs typeface="Century Gothic" charset="0"/>
              </a:rPr>
              <a:t>HSGM resmi web sayfasından yayınlanmaktadır.</a:t>
            </a:r>
          </a:p>
          <a:p>
            <a:pPr marL="0" indent="0" algn="ctr">
              <a:buNone/>
            </a:pPr>
            <a:r>
              <a:rPr lang="tr-TR" dirty="0"/>
              <a:t>(</a:t>
            </a:r>
            <a:r>
              <a:rPr lang="en-US" dirty="0"/>
              <a:t>www.hsgm.saglik.gov.tr</a:t>
            </a:r>
            <a:r>
              <a:rPr lang="tr-TR" dirty="0"/>
              <a:t>)</a:t>
            </a:r>
            <a:endParaRPr lang="tr-T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3022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4BC038F6-89AA-4C02-BC96-C46D7E183D5C}"/>
              </a:ext>
            </a:extLst>
          </p:cNvPr>
          <p:cNvSpPr txBox="1">
            <a:spLocks/>
          </p:cNvSpPr>
          <p:nvPr/>
        </p:nvSpPr>
        <p:spPr>
          <a:xfrm>
            <a:off x="1515292" y="202982"/>
            <a:ext cx="10489474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2400" dirty="0">
                <a:solidFill>
                  <a:schemeClr val="bg1"/>
                </a:solidFill>
                <a:latin typeface="+mj-lt"/>
              </a:rPr>
              <a:t>1. Basamak Sağlık Kuruluşlarında Vaka Yönetimi Akış Şeması (Aile Hekimliği Merkezi) 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l="32153" t="20772" r="44517" b="11080"/>
          <a:stretch/>
        </p:blipFill>
        <p:spPr>
          <a:xfrm>
            <a:off x="3590222" y="1029902"/>
            <a:ext cx="3542098" cy="581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65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4BC038F6-89AA-4C02-BC96-C46D7E183D5C}"/>
              </a:ext>
            </a:extLst>
          </p:cNvPr>
          <p:cNvSpPr txBox="1">
            <a:spLocks/>
          </p:cNvSpPr>
          <p:nvPr/>
        </p:nvSpPr>
        <p:spPr>
          <a:xfrm>
            <a:off x="1515292" y="202982"/>
            <a:ext cx="10489474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2400" dirty="0">
                <a:solidFill>
                  <a:schemeClr val="bg1"/>
                </a:solidFill>
                <a:latin typeface="+mj-lt"/>
              </a:rPr>
              <a:t>2. ve 3. Basamak Sağlık Kuruluşlarında </a:t>
            </a:r>
          </a:p>
          <a:p>
            <a:r>
              <a:rPr lang="tr-TR" sz="2400" dirty="0">
                <a:solidFill>
                  <a:schemeClr val="bg1"/>
                </a:solidFill>
                <a:latin typeface="+mj-lt"/>
              </a:rPr>
              <a:t>Vaka Yönetimi Akış Şeması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33376" t="18476" r="32186" b="5554"/>
          <a:stretch/>
        </p:blipFill>
        <p:spPr>
          <a:xfrm>
            <a:off x="3566161" y="1045028"/>
            <a:ext cx="4663439" cy="578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59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4BC038F6-89AA-4C02-BC96-C46D7E183D5C}"/>
              </a:ext>
            </a:extLst>
          </p:cNvPr>
          <p:cNvSpPr txBox="1">
            <a:spLocks/>
          </p:cNvSpPr>
          <p:nvPr/>
        </p:nvSpPr>
        <p:spPr>
          <a:xfrm>
            <a:off x="1515292" y="202982"/>
            <a:ext cx="10489474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2400" dirty="0">
                <a:solidFill>
                  <a:schemeClr val="bg1"/>
                </a:solidFill>
                <a:latin typeface="+mj-lt"/>
              </a:rPr>
              <a:t>2. ve 3. Basamak Sağlık Kuruluşlarında </a:t>
            </a:r>
          </a:p>
          <a:p>
            <a:r>
              <a:rPr lang="tr-TR" sz="2400" dirty="0">
                <a:solidFill>
                  <a:schemeClr val="bg1"/>
                </a:solidFill>
                <a:latin typeface="+mj-lt"/>
              </a:rPr>
              <a:t>Vaka Yönetimi Akış Şeması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17796" t="11536" r="16818" b="6336"/>
          <a:stretch/>
        </p:blipFill>
        <p:spPr>
          <a:xfrm>
            <a:off x="2074606" y="1061884"/>
            <a:ext cx="8161900" cy="576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23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57B729A-CBC7-4605-AFCC-D644F6704E6F}"/>
              </a:ext>
            </a:extLst>
          </p:cNvPr>
          <p:cNvSpPr txBox="1">
            <a:spLocks/>
          </p:cNvSpPr>
          <p:nvPr/>
        </p:nvSpPr>
        <p:spPr>
          <a:xfrm>
            <a:off x="3998590" y="202982"/>
            <a:ext cx="7752412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tr-TR" sz="3200" dirty="0">
                <a:solidFill>
                  <a:schemeClr val="bg1"/>
                </a:solidFill>
                <a:latin typeface="+mj-lt"/>
              </a:rPr>
              <a:t>Vaka Bilgi Formu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0BC24F8-DF86-43B5-898C-1961F98D88BD}"/>
              </a:ext>
            </a:extLst>
          </p:cNvPr>
          <p:cNvSpPr txBox="1"/>
          <p:nvPr/>
        </p:nvSpPr>
        <p:spPr>
          <a:xfrm>
            <a:off x="7845779" y="2042133"/>
            <a:ext cx="3664350" cy="3416320"/>
          </a:xfrm>
          <a:prstGeom prst="rect">
            <a:avLst/>
          </a:prstGeom>
          <a:solidFill>
            <a:srgbClr val="EB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Güncel Vaka Bilgi Formuna HSGM web sitesinden ulaşılabilir</a:t>
            </a:r>
          </a:p>
          <a:p>
            <a:pPr algn="ctr"/>
            <a:endParaRPr lang="tr-TR" dirty="0"/>
          </a:p>
          <a:p>
            <a:pPr algn="ctr"/>
            <a:r>
              <a:rPr lang="tr-TR" dirty="0"/>
              <a:t>Olası </a:t>
            </a:r>
            <a:r>
              <a:rPr lang="tr-TR" dirty="0" err="1"/>
              <a:t>Vaka’nın</a:t>
            </a:r>
            <a:r>
              <a:rPr lang="tr-TR" dirty="0"/>
              <a:t> solunum yolu numunesi Vaka Bilgi Formu ile birlikte «İl Sağlık Müdürlüğü» aracılığıyla gönderilmelidir</a:t>
            </a:r>
          </a:p>
          <a:p>
            <a:pPr algn="ctr"/>
            <a:endParaRPr lang="tr-TR" dirty="0"/>
          </a:p>
          <a:p>
            <a:pPr algn="ctr"/>
            <a:r>
              <a:rPr lang="tr-TR" dirty="0"/>
              <a:t>Form </a:t>
            </a:r>
            <a:r>
              <a:rPr lang="tr-TR" b="1" dirty="0"/>
              <a:t>TAM</a:t>
            </a:r>
            <a:r>
              <a:rPr lang="tr-TR" dirty="0"/>
              <a:t> ve </a:t>
            </a:r>
            <a:r>
              <a:rPr lang="tr-TR" b="1" dirty="0"/>
              <a:t>EKSİKSİZ </a:t>
            </a:r>
            <a:r>
              <a:rPr lang="tr-TR" dirty="0"/>
              <a:t>olarak doldurulmalıdır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l="32459" t="8769" r="32746" b="4049"/>
          <a:stretch/>
        </p:blipFill>
        <p:spPr>
          <a:xfrm>
            <a:off x="2048037" y="202982"/>
            <a:ext cx="4622869" cy="651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7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9FFC293E-5C6F-4526-B1AE-8115626EA7C2}"/>
              </a:ext>
            </a:extLst>
          </p:cNvPr>
          <p:cNvSpPr/>
          <p:nvPr/>
        </p:nvSpPr>
        <p:spPr>
          <a:xfrm>
            <a:off x="4766950" y="3269218"/>
            <a:ext cx="26581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+mj-lt"/>
                <a:ea typeface="Times New Roman" panose="02020603050405020304" pitchFamily="18" charset="0"/>
              </a:rPr>
              <a:t>NUMUNE</a:t>
            </a:r>
            <a:endParaRPr lang="tr-TR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2261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4B96C5-B326-4522-9208-BA488EBA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155" y="1257140"/>
            <a:ext cx="9711670" cy="379308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tr-TR" sz="2000" dirty="0">
                <a:latin typeface="+mn-lt"/>
              </a:rPr>
              <a:t>Alt solunum yollarından </a:t>
            </a:r>
            <a:r>
              <a:rPr lang="tr-TR" sz="2000" b="1" dirty="0" err="1">
                <a:latin typeface="+mn-lt"/>
              </a:rPr>
              <a:t>trakeal</a:t>
            </a:r>
            <a:r>
              <a:rPr lang="tr-TR" sz="2000" b="1" dirty="0">
                <a:latin typeface="+mn-lt"/>
              </a:rPr>
              <a:t> </a:t>
            </a:r>
            <a:r>
              <a:rPr lang="tr-TR" sz="2000" b="1" dirty="0" err="1">
                <a:latin typeface="+mn-lt"/>
              </a:rPr>
              <a:t>aspirat</a:t>
            </a:r>
            <a:r>
              <a:rPr lang="tr-TR" sz="2000" b="1" dirty="0">
                <a:latin typeface="+mn-lt"/>
              </a:rPr>
              <a:t> </a:t>
            </a:r>
            <a:r>
              <a:rPr lang="tr-TR" sz="2000" dirty="0">
                <a:latin typeface="+mn-lt"/>
              </a:rPr>
              <a:t>veya </a:t>
            </a:r>
            <a:r>
              <a:rPr lang="tr-TR" sz="2000" b="1" dirty="0" err="1">
                <a:latin typeface="+mn-lt"/>
              </a:rPr>
              <a:t>bronkoskopik</a:t>
            </a:r>
            <a:r>
              <a:rPr lang="tr-TR" sz="2000" b="1" dirty="0">
                <a:latin typeface="+mn-lt"/>
              </a:rPr>
              <a:t> örnekler</a:t>
            </a:r>
            <a:r>
              <a:rPr lang="tr-TR" sz="2000" dirty="0">
                <a:latin typeface="+mn-lt"/>
              </a:rPr>
              <a:t> tercih edilmelidir. </a:t>
            </a:r>
          </a:p>
          <a:p>
            <a:pPr>
              <a:spcBef>
                <a:spcPts val="1800"/>
              </a:spcBef>
            </a:pPr>
            <a:r>
              <a:rPr lang="tr-TR" sz="2000" dirty="0">
                <a:latin typeface="+mn-lt"/>
              </a:rPr>
              <a:t>Alt solunum yollarından alınamadığı durumlarda veya alt solunum yolu semptomları olmayan vakalardan </a:t>
            </a:r>
            <a:r>
              <a:rPr lang="tr-TR" sz="2000" b="1" dirty="0" err="1">
                <a:latin typeface="+mn-lt"/>
              </a:rPr>
              <a:t>nazofaringeal</a:t>
            </a:r>
            <a:r>
              <a:rPr lang="tr-TR" sz="2000" b="1" dirty="0">
                <a:latin typeface="+mn-lt"/>
              </a:rPr>
              <a:t> yıkama örneği</a:t>
            </a:r>
            <a:r>
              <a:rPr lang="tr-TR" sz="2000" dirty="0">
                <a:latin typeface="+mn-lt"/>
              </a:rPr>
              <a:t> ya da </a:t>
            </a:r>
            <a:r>
              <a:rPr lang="tr-TR" sz="2000" b="1" dirty="0" err="1">
                <a:latin typeface="+mn-lt"/>
              </a:rPr>
              <a:t>nazofaringeal</a:t>
            </a:r>
            <a:r>
              <a:rPr lang="tr-TR" sz="2000" b="1" dirty="0">
                <a:latin typeface="+mn-lt"/>
              </a:rPr>
              <a:t> ve </a:t>
            </a:r>
            <a:r>
              <a:rPr lang="tr-TR" sz="2000" b="1" dirty="0" err="1">
                <a:latin typeface="+mn-lt"/>
              </a:rPr>
              <a:t>orofaringeal</a:t>
            </a:r>
            <a:r>
              <a:rPr lang="tr-TR" sz="2000" b="1" dirty="0">
                <a:latin typeface="+mn-lt"/>
              </a:rPr>
              <a:t> </a:t>
            </a:r>
            <a:r>
              <a:rPr lang="tr-TR" sz="2000" b="1" dirty="0" err="1">
                <a:latin typeface="+mn-lt"/>
              </a:rPr>
              <a:t>sürüntü</a:t>
            </a:r>
            <a:r>
              <a:rPr lang="tr-TR" sz="2000" b="1" dirty="0">
                <a:latin typeface="+mn-lt"/>
              </a:rPr>
              <a:t> </a:t>
            </a:r>
            <a:r>
              <a:rPr lang="tr-TR" sz="2000" dirty="0">
                <a:latin typeface="+mn-lt"/>
              </a:rPr>
              <a:t>birlikte gönderilmelidir.</a:t>
            </a: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57B729A-CBC7-4605-AFCC-D644F6704E6F}"/>
              </a:ext>
            </a:extLst>
          </p:cNvPr>
          <p:cNvSpPr txBox="1">
            <a:spLocks/>
          </p:cNvSpPr>
          <p:nvPr/>
        </p:nvSpPr>
        <p:spPr>
          <a:xfrm>
            <a:off x="1664965" y="202982"/>
            <a:ext cx="7752412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3200" dirty="0">
                <a:solidFill>
                  <a:schemeClr val="bg1"/>
                </a:solidFill>
                <a:latin typeface="+mj-lt"/>
              </a:rPr>
              <a:t>Numune Alınması </a:t>
            </a:r>
          </a:p>
        </p:txBody>
      </p:sp>
      <p:pic>
        <p:nvPicPr>
          <p:cNvPr id="6" name="İçerik Yer Tutucusu 3">
            <a:extLst>
              <a:ext uri="{FF2B5EF4-FFF2-40B4-BE49-F238E27FC236}">
                <a16:creationId xmlns:a16="http://schemas.microsoft.com/office/drawing/2014/main" id="{7380A449-E08C-4642-98A5-EE731E0D18E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592" y="3153681"/>
            <a:ext cx="3215620" cy="2995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2938544-8E58-4448-94B0-763888E2E0D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607" y="3153681"/>
            <a:ext cx="3162800" cy="29950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93D9D478-E264-4EFB-B98A-50B4BEA6F6E9}"/>
              </a:ext>
            </a:extLst>
          </p:cNvPr>
          <p:cNvSpPr/>
          <p:nvPr/>
        </p:nvSpPr>
        <p:spPr>
          <a:xfrm>
            <a:off x="2114215" y="6148760"/>
            <a:ext cx="3907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Boğaz</a:t>
            </a:r>
            <a:r>
              <a:rPr lang="en-US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sürüntüsü</a:t>
            </a:r>
            <a:r>
              <a:rPr lang="en-US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alınması</a:t>
            </a:r>
            <a:r>
              <a:rPr lang="en-US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tr-TR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9EFCEEDC-BD5A-4959-BDDB-EC527CA963B7}"/>
              </a:ext>
            </a:extLst>
          </p:cNvPr>
          <p:cNvSpPr/>
          <p:nvPr/>
        </p:nvSpPr>
        <p:spPr>
          <a:xfrm>
            <a:off x="6405327" y="6137414"/>
            <a:ext cx="3461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Burun</a:t>
            </a:r>
            <a:r>
              <a:rPr lang="en-US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sürüntüsü</a:t>
            </a:r>
            <a:r>
              <a:rPr lang="en-US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alınması</a:t>
            </a:r>
            <a:r>
              <a:rPr lang="en-US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tr-TR" i="1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139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4B96C5-B326-4522-9208-BA488EBA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155" y="1257140"/>
            <a:ext cx="9711670" cy="5470231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400" dirty="0">
                <a:latin typeface="+mn-lt"/>
              </a:rPr>
              <a:t>İdeal </a:t>
            </a:r>
            <a:r>
              <a:rPr lang="en-US" sz="2400" dirty="0" err="1">
                <a:latin typeface="+mn-lt"/>
              </a:rPr>
              <a:t>olarak</a:t>
            </a:r>
            <a:r>
              <a:rPr lang="tr-TR" sz="2400" dirty="0">
                <a:latin typeface="+mn-lt"/>
              </a:rPr>
              <a:t>;</a:t>
            </a:r>
            <a:r>
              <a:rPr lang="en-US" sz="2400" dirty="0">
                <a:latin typeface="+mn-lt"/>
              </a:rPr>
              <a:t> </a:t>
            </a:r>
            <a:endParaRPr lang="tr-TR" sz="2400" dirty="0">
              <a:latin typeface="+mn-lt"/>
            </a:endParaRPr>
          </a:p>
          <a:p>
            <a:pPr marL="695325" indent="-342900">
              <a:spcBef>
                <a:spcPts val="1800"/>
              </a:spcBef>
            </a:pPr>
            <a:r>
              <a:rPr lang="tr-TR" sz="2400" b="1" dirty="0">
                <a:latin typeface="+mn-lt"/>
              </a:rPr>
              <a:t>Ö</a:t>
            </a:r>
            <a:r>
              <a:rPr lang="en-US" sz="2400" b="1" dirty="0" err="1">
                <a:latin typeface="+mn-lt"/>
              </a:rPr>
              <a:t>nce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orofaringeal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sürüntü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alınmalı</a:t>
            </a:r>
            <a:r>
              <a:rPr lang="en-US" sz="2400" dirty="0">
                <a:latin typeface="+mn-lt"/>
              </a:rPr>
              <a:t> </a:t>
            </a:r>
            <a:endParaRPr lang="tr-TR" sz="2400" dirty="0">
              <a:latin typeface="+mn-lt"/>
            </a:endParaRPr>
          </a:p>
          <a:p>
            <a:pPr marL="695325" indent="-342900">
              <a:spcBef>
                <a:spcPts val="1800"/>
              </a:spcBef>
            </a:pPr>
            <a:r>
              <a:rPr lang="tr-TR" sz="2400" b="1" dirty="0">
                <a:latin typeface="+mn-lt"/>
              </a:rPr>
              <a:t>S</a:t>
            </a:r>
            <a:r>
              <a:rPr lang="en-US" sz="2400" b="1" dirty="0" err="1">
                <a:latin typeface="+mn-lt"/>
              </a:rPr>
              <a:t>onrasında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aynı</a:t>
            </a:r>
            <a:r>
              <a:rPr lang="en-US" sz="2400" b="1" dirty="0">
                <a:latin typeface="+mn-lt"/>
              </a:rPr>
              <a:t> swab </a:t>
            </a:r>
            <a:r>
              <a:rPr lang="en-US" sz="2400" dirty="0" err="1">
                <a:latin typeface="+mn-lt"/>
              </a:rPr>
              <a:t>kullanılarak</a:t>
            </a:r>
            <a:r>
              <a:rPr lang="en-US" sz="2400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burundan</a:t>
            </a:r>
            <a:r>
              <a:rPr lang="en-US" sz="2400" b="1" dirty="0">
                <a:latin typeface="+mn-lt"/>
              </a:rPr>
              <a:t> da </a:t>
            </a:r>
            <a:r>
              <a:rPr lang="en-US" sz="2400" b="1" dirty="0" err="1">
                <a:latin typeface="+mn-lt"/>
              </a:rPr>
              <a:t>örnek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alınma</a:t>
            </a:r>
            <a:r>
              <a:rPr lang="tr-TR" sz="2400" b="1" dirty="0">
                <a:latin typeface="+mn-lt"/>
              </a:rPr>
              <a:t>l</a:t>
            </a:r>
            <a:r>
              <a:rPr lang="en-US" sz="2400" b="1" dirty="0" err="1">
                <a:latin typeface="+mn-lt"/>
              </a:rPr>
              <a:t>ı</a:t>
            </a:r>
            <a:endParaRPr lang="tr-TR" sz="2400" b="1" dirty="0">
              <a:latin typeface="+mn-lt"/>
            </a:endParaRPr>
          </a:p>
          <a:p>
            <a:pPr marL="695325" indent="-342900">
              <a:spcBef>
                <a:spcPts val="1800"/>
              </a:spcBef>
            </a:pPr>
            <a:r>
              <a:rPr lang="tr-TR" sz="2400" b="1" dirty="0">
                <a:latin typeface="+mn-lt"/>
              </a:rPr>
              <a:t>A</a:t>
            </a:r>
            <a:r>
              <a:rPr lang="en-US" sz="2400" b="1" dirty="0" err="1">
                <a:latin typeface="+mn-lt"/>
              </a:rPr>
              <a:t>ynı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taşıma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besiyerin</a:t>
            </a:r>
            <a:r>
              <a:rPr lang="tr-TR" sz="2400" b="1" dirty="0">
                <a:latin typeface="+mn-lt"/>
              </a:rPr>
              <a:t>d</a:t>
            </a:r>
            <a:r>
              <a:rPr lang="en-US" sz="2400" b="1" dirty="0">
                <a:latin typeface="+mn-lt"/>
              </a:rPr>
              <a:t>e </a:t>
            </a:r>
            <a:r>
              <a:rPr lang="tr-TR" sz="2400" dirty="0">
                <a:latin typeface="+mn-lt"/>
              </a:rPr>
              <a:t>gönderilmeli  (</a:t>
            </a:r>
            <a:r>
              <a:rPr lang="en-US" sz="2400" dirty="0" err="1">
                <a:latin typeface="+mn-lt"/>
              </a:rPr>
              <a:t>Aynı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hastadan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alınan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orofaringeal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nazal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sürüntü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örneği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ayrı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besiyerlerinde</a:t>
            </a:r>
            <a:r>
              <a:rPr lang="en-US" sz="2400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gönderilmemeli</a:t>
            </a:r>
            <a:r>
              <a:rPr lang="tr-TR" sz="2400" b="1" dirty="0">
                <a:latin typeface="+mn-lt"/>
              </a:rPr>
              <a:t>)</a:t>
            </a:r>
            <a:endParaRPr lang="tr-TR" sz="2400" dirty="0">
              <a:latin typeface="+mn-lt"/>
            </a:endParaRP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57B729A-CBC7-4605-AFCC-D644F6704E6F}"/>
              </a:ext>
            </a:extLst>
          </p:cNvPr>
          <p:cNvSpPr txBox="1">
            <a:spLocks/>
          </p:cNvSpPr>
          <p:nvPr/>
        </p:nvSpPr>
        <p:spPr>
          <a:xfrm>
            <a:off x="1664965" y="202982"/>
            <a:ext cx="7752412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3200" dirty="0">
                <a:solidFill>
                  <a:schemeClr val="bg1"/>
                </a:solidFill>
                <a:latin typeface="+mj-lt"/>
              </a:rPr>
              <a:t>Numune Alınması </a:t>
            </a:r>
          </a:p>
        </p:txBody>
      </p:sp>
    </p:spTree>
    <p:extLst>
      <p:ext uri="{BB962C8B-B14F-4D97-AF65-F5344CB8AC3E}">
        <p14:creationId xmlns:p14="http://schemas.microsoft.com/office/powerpoint/2010/main" val="210086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4B96C5-B326-4522-9208-BA488EBA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468" y="1532458"/>
            <a:ext cx="10111032" cy="498264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tr-TR" dirty="0">
                <a:latin typeface="+mn-lt"/>
              </a:rPr>
              <a:t>Olası vaka tanımına uyan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tr-TR" dirty="0">
                <a:latin typeface="+mn-lt"/>
              </a:rPr>
              <a:t>ve 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tr-TR" b="1" dirty="0">
                <a:latin typeface="+mn-lt"/>
              </a:rPr>
              <a:t>Enfeksiyon bulguları ağırlaşarak devam eden kişilerden; </a:t>
            </a:r>
            <a:r>
              <a:rPr lang="tr-TR" dirty="0">
                <a:latin typeface="+mn-lt"/>
              </a:rPr>
              <a:t>Alınan ilk numunenin üst solunum yolu numunesi olması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tr-TR" dirty="0">
                <a:latin typeface="+mn-lt"/>
              </a:rPr>
              <a:t>ve 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tr-TR" dirty="0">
                <a:latin typeface="+mn-lt"/>
              </a:rPr>
              <a:t>Test sonucunun negatif olması</a:t>
            </a:r>
            <a:br>
              <a:rPr lang="tr-TR" dirty="0">
                <a:latin typeface="+mn-lt"/>
              </a:rPr>
            </a:br>
            <a:r>
              <a:rPr lang="tr-TR" dirty="0"/>
              <a:t>COVID-19</a:t>
            </a:r>
            <a:r>
              <a:rPr lang="tr-TR" dirty="0">
                <a:latin typeface="+mn-lt"/>
              </a:rPr>
              <a:t> enfeksiyonu şüphesini dışlamayacağı için </a:t>
            </a:r>
            <a:br>
              <a:rPr lang="tr-TR" dirty="0">
                <a:latin typeface="+mn-lt"/>
              </a:rPr>
            </a:br>
            <a:r>
              <a:rPr lang="tr-TR" dirty="0">
                <a:latin typeface="+mn-lt"/>
              </a:rPr>
              <a:t>İkinci bir numune gönderilebilir  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endParaRPr lang="tr-TR" dirty="0">
              <a:latin typeface="+mn-lt"/>
            </a:endParaRP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57B729A-CBC7-4605-AFCC-D644F6704E6F}"/>
              </a:ext>
            </a:extLst>
          </p:cNvPr>
          <p:cNvSpPr txBox="1">
            <a:spLocks/>
          </p:cNvSpPr>
          <p:nvPr/>
        </p:nvSpPr>
        <p:spPr>
          <a:xfrm>
            <a:off x="1664965" y="202982"/>
            <a:ext cx="7752412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3200" dirty="0">
                <a:solidFill>
                  <a:schemeClr val="bg1"/>
                </a:solidFill>
                <a:latin typeface="+mj-lt"/>
              </a:rPr>
              <a:t>İkinci Numune Alınması </a:t>
            </a:r>
          </a:p>
        </p:txBody>
      </p:sp>
    </p:spTree>
    <p:extLst>
      <p:ext uri="{BB962C8B-B14F-4D97-AF65-F5344CB8AC3E}">
        <p14:creationId xmlns:p14="http://schemas.microsoft.com/office/powerpoint/2010/main" val="3327835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4B96C5-B326-4522-9208-BA488EBA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155" y="1550441"/>
            <a:ext cx="6485641" cy="476388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tr-TR" dirty="0">
                <a:latin typeface="+mn-lt"/>
              </a:rPr>
              <a:t>Solunum yolu </a:t>
            </a:r>
            <a:r>
              <a:rPr lang="tr-TR" dirty="0" err="1">
                <a:latin typeface="+mn-lt"/>
              </a:rPr>
              <a:t>sürüntüsü</a:t>
            </a:r>
            <a:r>
              <a:rPr lang="tr-TR" dirty="0">
                <a:latin typeface="+mn-lt"/>
              </a:rPr>
              <a:t> olarak </a:t>
            </a:r>
            <a:r>
              <a:rPr lang="tr-TR" dirty="0" err="1">
                <a:latin typeface="+mn-lt"/>
              </a:rPr>
              <a:t>Viral</a:t>
            </a:r>
            <a:r>
              <a:rPr lang="tr-TR" dirty="0">
                <a:latin typeface="+mn-lt"/>
              </a:rPr>
              <a:t> Transport </a:t>
            </a:r>
            <a:r>
              <a:rPr lang="tr-TR" dirty="0" err="1">
                <a:latin typeface="+mn-lt"/>
              </a:rPr>
              <a:t>Besiyeri</a:t>
            </a:r>
            <a:r>
              <a:rPr lang="tr-TR" dirty="0">
                <a:latin typeface="+mn-lt"/>
              </a:rPr>
              <a:t> (VTM) ile</a:t>
            </a:r>
          </a:p>
          <a:p>
            <a:pPr>
              <a:spcBef>
                <a:spcPts val="1800"/>
              </a:spcBef>
            </a:pPr>
            <a:r>
              <a:rPr lang="tr-TR" dirty="0" err="1">
                <a:latin typeface="+mn-lt"/>
              </a:rPr>
              <a:t>Trakeal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aspirat</a:t>
            </a:r>
            <a:r>
              <a:rPr lang="tr-TR" dirty="0">
                <a:latin typeface="+mn-lt"/>
              </a:rPr>
              <a:t>, </a:t>
            </a:r>
            <a:r>
              <a:rPr lang="tr-TR" dirty="0" err="1">
                <a:latin typeface="+mn-lt"/>
              </a:rPr>
              <a:t>bronkoskopik</a:t>
            </a:r>
            <a:r>
              <a:rPr lang="tr-TR" dirty="0">
                <a:latin typeface="+mn-lt"/>
              </a:rPr>
              <a:t> örnek, balgam alınacak ise VTM veya steril, vida kapaklı ve sızdırmaz kaplara 2-3 ml</a:t>
            </a:r>
          </a:p>
          <a:p>
            <a:pPr>
              <a:spcBef>
                <a:spcPts val="1800"/>
              </a:spcBef>
            </a:pPr>
            <a:r>
              <a:rPr lang="tr-TR" dirty="0">
                <a:latin typeface="+mn-lt"/>
              </a:rPr>
              <a:t>Tüm örnekler alındıktan hemen sonra buzdolabında (2-8°C) muhafaza edilmeli ve ivedilikle laboratuvara ulaştırılmalı</a:t>
            </a: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57B729A-CBC7-4605-AFCC-D644F6704E6F}"/>
              </a:ext>
            </a:extLst>
          </p:cNvPr>
          <p:cNvSpPr txBox="1">
            <a:spLocks/>
          </p:cNvSpPr>
          <p:nvPr/>
        </p:nvSpPr>
        <p:spPr>
          <a:xfrm>
            <a:off x="1664965" y="202982"/>
            <a:ext cx="7752412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3200" dirty="0">
                <a:solidFill>
                  <a:schemeClr val="bg1"/>
                </a:solidFill>
                <a:latin typeface="+mj-lt"/>
              </a:rPr>
              <a:t>Numune</a:t>
            </a:r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7946796" y="1116387"/>
            <a:ext cx="4080920" cy="519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23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4B96C5-B326-4522-9208-BA488EBA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154" y="1332433"/>
            <a:ext cx="9721195" cy="476356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tr-TR" dirty="0">
                <a:latin typeface="+mn-lt"/>
              </a:rPr>
              <a:t>Alınan tüm numunelerin potansiyel olarak </a:t>
            </a:r>
            <a:r>
              <a:rPr lang="tr-TR" dirty="0" err="1">
                <a:latin typeface="+mn-lt"/>
              </a:rPr>
              <a:t>enfeksiyöz</a:t>
            </a:r>
            <a:r>
              <a:rPr lang="tr-TR" dirty="0">
                <a:latin typeface="+mn-lt"/>
              </a:rPr>
              <a:t> olduğu düşünülmeli,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tr-TR" dirty="0">
                <a:latin typeface="+mn-lt"/>
              </a:rPr>
              <a:t>Numune alma işlemi damlacık / </a:t>
            </a:r>
            <a:r>
              <a:rPr lang="tr-TR" dirty="0" err="1">
                <a:latin typeface="+mn-lt"/>
              </a:rPr>
              <a:t>aerosolizasyona</a:t>
            </a:r>
            <a:r>
              <a:rPr lang="tr-TR" dirty="0">
                <a:latin typeface="+mn-lt"/>
              </a:rPr>
              <a:t> neden olan işlem olarak kabul edilmeli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tr-TR" b="1" dirty="0">
                <a:latin typeface="+mn-lt"/>
              </a:rPr>
              <a:t>Numune alan kişiler,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tr-TR" dirty="0">
                <a:latin typeface="+mn-lt"/>
              </a:rPr>
              <a:t>Tek kullanımlık önlük, N95/FFP2 </a:t>
            </a:r>
            <a:r>
              <a:rPr lang="en-US" dirty="0" err="1"/>
              <a:t>veya</a:t>
            </a:r>
            <a:r>
              <a:rPr lang="en-US" dirty="0"/>
              <a:t> N99/FFP3 </a:t>
            </a:r>
            <a:r>
              <a:rPr lang="tr-TR" dirty="0">
                <a:latin typeface="+mn-lt"/>
              </a:rPr>
              <a:t>maske, gözlük/göz koruyucu, eldiven kullanmalıdır.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tr-TR" dirty="0">
                <a:latin typeface="+mn-lt"/>
              </a:rPr>
              <a:t>Eldiven öncesi ve sonrası el hijyeni sağlanmalıdır.</a:t>
            </a: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57B729A-CBC7-4605-AFCC-D644F6704E6F}"/>
              </a:ext>
            </a:extLst>
          </p:cNvPr>
          <p:cNvSpPr txBox="1">
            <a:spLocks/>
          </p:cNvSpPr>
          <p:nvPr/>
        </p:nvSpPr>
        <p:spPr>
          <a:xfrm>
            <a:off x="1664964" y="202982"/>
            <a:ext cx="10327011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2300" dirty="0">
                <a:solidFill>
                  <a:schemeClr val="bg1"/>
                </a:solidFill>
                <a:latin typeface="+mj-lt"/>
              </a:rPr>
              <a:t>Numune Alımı ve Gönderilmesi Sırasında Güvenlik Prosedürleri</a:t>
            </a:r>
          </a:p>
        </p:txBody>
      </p:sp>
    </p:spTree>
    <p:extLst>
      <p:ext uri="{BB962C8B-B14F-4D97-AF65-F5344CB8AC3E}">
        <p14:creationId xmlns:p14="http://schemas.microsoft.com/office/powerpoint/2010/main" val="856018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E6C161D6-80A4-3240-9E3B-AF27CBF18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002" y="1482639"/>
            <a:ext cx="9042284" cy="48324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dirty="0">
                <a:latin typeface="+mj-lt"/>
              </a:rPr>
              <a:t>Tek zincirli, pozitif </a:t>
            </a:r>
            <a:r>
              <a:rPr lang="tr-TR" dirty="0" err="1">
                <a:latin typeface="+mj-lt"/>
              </a:rPr>
              <a:t>polariteli</a:t>
            </a:r>
            <a:r>
              <a:rPr lang="tr-TR" dirty="0">
                <a:latin typeface="+mj-lt"/>
              </a:rPr>
              <a:t>, zarflı RNA virüsleri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i="1" dirty="0" err="1">
                <a:latin typeface="+mj-lt"/>
              </a:rPr>
              <a:t>Coronaviridae</a:t>
            </a:r>
            <a:r>
              <a:rPr lang="tr-TR" i="1" dirty="0">
                <a:latin typeface="+mj-lt"/>
              </a:rPr>
              <a:t> </a:t>
            </a:r>
            <a:r>
              <a:rPr lang="tr-TR" dirty="0">
                <a:latin typeface="+mj-lt"/>
              </a:rPr>
              <a:t>ailesi içinde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dirty="0">
                <a:latin typeface="+mj-lt"/>
              </a:rPr>
              <a:t>Başlıca dört türde sınıflandırılırlar: Alfa, Beta, Gama ve Delta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dirty="0" err="1">
                <a:latin typeface="+mj-lt"/>
              </a:rPr>
              <a:t>Zoonotik</a:t>
            </a:r>
            <a:r>
              <a:rPr lang="tr-TR" dirty="0">
                <a:latin typeface="+mj-lt"/>
              </a:rPr>
              <a:t> bir virüs olan </a:t>
            </a:r>
            <a:r>
              <a:rPr lang="tr-TR" dirty="0" err="1">
                <a:latin typeface="+mj-lt"/>
              </a:rPr>
              <a:t>Coronavirüs</a:t>
            </a:r>
            <a:r>
              <a:rPr lang="tr-TR" dirty="0">
                <a:latin typeface="+mj-lt"/>
              </a:rPr>
              <a:t>, insana geçtiği zaman farklı özellikte hastalık yapabilir.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 err="1">
                <a:latin typeface="+mj-lt"/>
              </a:rPr>
              <a:t>İnsan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yarasa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domuz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kedi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köpek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kemirgen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kanatlılarda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bulunabilmektedirler</a:t>
            </a:r>
            <a:r>
              <a:rPr lang="en-US" dirty="0">
                <a:latin typeface="+mj-lt"/>
              </a:rPr>
              <a:t> (</a:t>
            </a:r>
            <a:r>
              <a:rPr lang="en-US" dirty="0" err="1">
                <a:latin typeface="+mj-lt"/>
              </a:rPr>
              <a:t>evcil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yabani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hayvanlarda</a:t>
            </a:r>
            <a:r>
              <a:rPr lang="en-US" dirty="0">
                <a:latin typeface="+mj-lt"/>
              </a:rPr>
              <a:t>).</a:t>
            </a:r>
            <a:endParaRPr lang="tr-TR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tr-TR" dirty="0">
              <a:latin typeface="+mj-lt"/>
            </a:endParaRP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D210DC02-7EEF-42A0-BB14-37CF5E197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965" y="202982"/>
            <a:ext cx="7752412" cy="1032114"/>
          </a:xfrm>
        </p:spPr>
        <p:txBody>
          <a:bodyPr>
            <a:normAutofit/>
          </a:bodyPr>
          <a:lstStyle/>
          <a:p>
            <a:r>
              <a:rPr lang="tr-TR" sz="3200" b="1" dirty="0" err="1">
                <a:solidFill>
                  <a:schemeClr val="bg1"/>
                </a:solidFill>
                <a:latin typeface="+mj-lt"/>
              </a:rPr>
              <a:t>Coronaviruslar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8475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4B96C5-B326-4522-9208-BA488EBA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154" y="1332433"/>
            <a:ext cx="9721195" cy="476356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tr-TR" b="1" dirty="0">
                <a:latin typeface="+mn-lt"/>
              </a:rPr>
              <a:t>Numune gönderen kişiler, </a:t>
            </a:r>
          </a:p>
          <a:p>
            <a:pPr marL="457200" lvl="1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tr-TR" b="1" dirty="0"/>
              <a:t>S</a:t>
            </a:r>
            <a:r>
              <a:rPr lang="tr-TR" b="1" dirty="0">
                <a:latin typeface="+mn-lt"/>
              </a:rPr>
              <a:t>tandart enfeksiyondan korunma ve kontrol prosedürleri ve </a:t>
            </a:r>
          </a:p>
          <a:p>
            <a:pPr marL="457200" lvl="1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tr-TR" b="1" dirty="0"/>
              <a:t>U</a:t>
            </a:r>
            <a:r>
              <a:rPr lang="tr-TR" b="1" dirty="0">
                <a:latin typeface="+mn-lt"/>
              </a:rPr>
              <a:t>lusal ve uluslararası </a:t>
            </a:r>
            <a:r>
              <a:rPr lang="tr-TR" b="1" dirty="0" err="1">
                <a:latin typeface="+mn-lt"/>
              </a:rPr>
              <a:t>enfeksiyöz</a:t>
            </a:r>
            <a:r>
              <a:rPr lang="tr-TR" b="1" dirty="0">
                <a:latin typeface="+mn-lt"/>
              </a:rPr>
              <a:t> madde transport kurallarına uymalı</a:t>
            </a: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57B729A-CBC7-4605-AFCC-D644F6704E6F}"/>
              </a:ext>
            </a:extLst>
          </p:cNvPr>
          <p:cNvSpPr txBox="1">
            <a:spLocks/>
          </p:cNvSpPr>
          <p:nvPr/>
        </p:nvSpPr>
        <p:spPr>
          <a:xfrm>
            <a:off x="1664964" y="202982"/>
            <a:ext cx="10327011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2300" dirty="0">
                <a:solidFill>
                  <a:schemeClr val="bg1"/>
                </a:solidFill>
                <a:latin typeface="+mj-lt"/>
              </a:rPr>
              <a:t>Numune Alımı ve Gönderilmesi Sırasında Güvenlik Prosedürleri</a:t>
            </a:r>
          </a:p>
        </p:txBody>
      </p:sp>
    </p:spTree>
    <p:extLst>
      <p:ext uri="{BB962C8B-B14F-4D97-AF65-F5344CB8AC3E}">
        <p14:creationId xmlns:p14="http://schemas.microsoft.com/office/powerpoint/2010/main" val="2577583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4B96C5-B326-4522-9208-BA488EBA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4" y="1332433"/>
            <a:ext cx="10092266" cy="476356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tr-TR" dirty="0">
                <a:latin typeface="+mn-lt"/>
              </a:rPr>
              <a:t>Numunelerin doğru etiketlendiğinden, istem formlarının doğru bir şekilde doldurulduğundan ve klinik bilgilerin sağlandığından emin olunmalı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tr-TR" dirty="0">
                <a:latin typeface="+mn-lt"/>
              </a:rPr>
              <a:t>Laboratuvarla iyi iletişim kurulmalı ve ihtiyaç duyulduğunda bilgi edinilmeli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err="1">
                <a:latin typeface="+mn-lt"/>
              </a:rPr>
              <a:t>Numuneye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ait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atıklar</a:t>
            </a:r>
            <a:r>
              <a:rPr lang="tr-TR" dirty="0">
                <a:latin typeface="+mn-lt"/>
              </a:rPr>
              <a:t>a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tıbbi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atık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yönetmeliği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gereklilikleri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uygulanır</a:t>
            </a:r>
            <a:endParaRPr lang="tr-TR" dirty="0">
              <a:latin typeface="+mn-lt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tr-TR" dirty="0">
              <a:latin typeface="+mn-lt"/>
            </a:endParaRP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57B729A-CBC7-4605-AFCC-D644F6704E6F}"/>
              </a:ext>
            </a:extLst>
          </p:cNvPr>
          <p:cNvSpPr txBox="1">
            <a:spLocks/>
          </p:cNvSpPr>
          <p:nvPr/>
        </p:nvSpPr>
        <p:spPr>
          <a:xfrm>
            <a:off x="1461154" y="202982"/>
            <a:ext cx="10730846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2500" dirty="0">
                <a:solidFill>
                  <a:schemeClr val="bg1"/>
                </a:solidFill>
                <a:latin typeface="+mj-lt"/>
              </a:rPr>
              <a:t>Numune Alımı ve Gönderilmesi Sırasında Güvenlik Prosedürleri</a:t>
            </a:r>
          </a:p>
        </p:txBody>
      </p:sp>
    </p:spTree>
    <p:extLst>
      <p:ext uri="{BB962C8B-B14F-4D97-AF65-F5344CB8AC3E}">
        <p14:creationId xmlns:p14="http://schemas.microsoft.com/office/powerpoint/2010/main" val="23293330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95AA38B9-5FF4-4001-A399-291B23F12A8B}"/>
              </a:ext>
            </a:extLst>
          </p:cNvPr>
          <p:cNvSpPr/>
          <p:nvPr/>
        </p:nvSpPr>
        <p:spPr>
          <a:xfrm>
            <a:off x="3846025" y="3269218"/>
            <a:ext cx="44999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+mj-lt"/>
                <a:ea typeface="Times New Roman" panose="02020603050405020304" pitchFamily="18" charset="0"/>
              </a:rPr>
              <a:t>TEMASLI TAKİBİ</a:t>
            </a:r>
            <a:endParaRPr lang="tr-TR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97829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4B96C5-B326-4522-9208-BA488EBA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244" y="1427683"/>
            <a:ext cx="9529569" cy="48159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400" dirty="0">
                <a:latin typeface="+mn-lt"/>
              </a:rPr>
              <a:t>Kesin veya olası bir vakaya damlacık enfeksiyonuna yönelik korunma önlemleri alınmadan doğrudan bakım sağlayan,</a:t>
            </a:r>
          </a:p>
          <a:p>
            <a:pPr marL="271463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tr-TR" sz="2400" dirty="0"/>
              <a:t>COVID-19</a:t>
            </a:r>
            <a:r>
              <a:rPr lang="tr-TR" sz="2400" dirty="0">
                <a:latin typeface="+mn-lt"/>
              </a:rPr>
              <a:t> ile </a:t>
            </a:r>
            <a:r>
              <a:rPr lang="tr-TR" sz="2400" dirty="0" err="1">
                <a:latin typeface="+mn-lt"/>
              </a:rPr>
              <a:t>enfekte</a:t>
            </a:r>
            <a:r>
              <a:rPr lang="tr-TR" sz="2400" dirty="0">
                <a:latin typeface="+mn-lt"/>
              </a:rPr>
              <a:t> sağlık çalışanları ile birlikte çalışan, veya </a:t>
            </a:r>
          </a:p>
          <a:p>
            <a:pPr marL="271463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tr-TR" sz="2400" dirty="0">
                <a:latin typeface="+mn-lt"/>
              </a:rPr>
              <a:t>Hasta ziyaretinde bulunma gibi sağlık merkezi ilişkili </a:t>
            </a:r>
            <a:r>
              <a:rPr lang="tr-TR" sz="2400" dirty="0" err="1">
                <a:latin typeface="+mn-lt"/>
              </a:rPr>
              <a:t>maruziyeti</a:t>
            </a:r>
            <a:r>
              <a:rPr lang="tr-TR" sz="2400" dirty="0">
                <a:latin typeface="+mn-lt"/>
              </a:rPr>
              <a:t> olan kişiler</a:t>
            </a:r>
          </a:p>
          <a:p>
            <a:pPr marL="342900" indent="-342900">
              <a:lnSpc>
                <a:spcPct val="100000"/>
              </a:lnSpc>
              <a:spcBef>
                <a:spcPts val="1800"/>
              </a:spcBef>
            </a:pPr>
            <a:r>
              <a:rPr lang="en-US" sz="2400" dirty="0">
                <a:latin typeface="+mn-lt"/>
              </a:rPr>
              <a:t>COVID-19 </a:t>
            </a:r>
            <a:r>
              <a:rPr lang="en-US" sz="2400" dirty="0" err="1">
                <a:latin typeface="+mn-lt"/>
              </a:rPr>
              <a:t>hastasıyla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okul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öncesinde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okul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çocuklarında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aynı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sınıfı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paylaşan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öğrenciler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öğretmenler</a:t>
            </a:r>
            <a:endParaRPr lang="tr-TR" sz="2400" dirty="0">
              <a:latin typeface="+mn-lt"/>
            </a:endParaRPr>
          </a:p>
          <a:p>
            <a:pPr marL="342900" indent="-342900">
              <a:lnSpc>
                <a:spcPct val="100000"/>
              </a:lnSpc>
              <a:spcBef>
                <a:spcPts val="1800"/>
              </a:spcBef>
            </a:pPr>
            <a:r>
              <a:rPr lang="en-US" sz="2400" dirty="0">
                <a:latin typeface="+mn-lt"/>
              </a:rPr>
              <a:t>COVID-19 </a:t>
            </a:r>
            <a:r>
              <a:rPr lang="en-US" sz="2400" dirty="0" err="1">
                <a:latin typeface="+mn-lt"/>
              </a:rPr>
              <a:t>hastasıyla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ile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direkt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temas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eden</a:t>
            </a:r>
            <a:r>
              <a:rPr lang="en-US" sz="2400" dirty="0">
                <a:latin typeface="+mn-lt"/>
              </a:rPr>
              <a:t> (</a:t>
            </a:r>
            <a:r>
              <a:rPr lang="en-US" sz="2400" dirty="0" err="1">
                <a:latin typeface="+mn-lt"/>
              </a:rPr>
              <a:t>örn</a:t>
            </a:r>
            <a:r>
              <a:rPr lang="en-US" sz="2400" dirty="0">
                <a:latin typeface="+mn-lt"/>
              </a:rPr>
              <a:t>. el </a:t>
            </a:r>
            <a:r>
              <a:rPr lang="en-US" sz="2400" dirty="0" err="1">
                <a:latin typeface="+mn-lt"/>
              </a:rPr>
              <a:t>sıkışan</a:t>
            </a:r>
            <a:r>
              <a:rPr lang="en-US" sz="2400" dirty="0">
                <a:latin typeface="+mn-lt"/>
              </a:rPr>
              <a:t>) </a:t>
            </a:r>
            <a:r>
              <a:rPr lang="en-US" sz="2400" dirty="0" err="1">
                <a:latin typeface="+mn-lt"/>
              </a:rPr>
              <a:t>kişiler</a:t>
            </a:r>
            <a:endParaRPr lang="tr-TR" sz="2400" dirty="0">
              <a:latin typeface="+mn-lt"/>
            </a:endParaRPr>
          </a:p>
          <a:p>
            <a:pPr marL="342900" indent="-342900">
              <a:lnSpc>
                <a:spcPct val="100000"/>
              </a:lnSpc>
              <a:spcBef>
                <a:spcPts val="1800"/>
              </a:spcBef>
            </a:pPr>
            <a:endParaRPr lang="tr-TR" sz="2400" dirty="0">
              <a:latin typeface="+mn-lt"/>
            </a:endParaRP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57B729A-CBC7-4605-AFCC-D644F6704E6F}"/>
              </a:ext>
            </a:extLst>
          </p:cNvPr>
          <p:cNvSpPr txBox="1">
            <a:spLocks/>
          </p:cNvSpPr>
          <p:nvPr/>
        </p:nvSpPr>
        <p:spPr>
          <a:xfrm>
            <a:off x="1664965" y="202982"/>
            <a:ext cx="7752412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3200" dirty="0">
                <a:solidFill>
                  <a:schemeClr val="bg1"/>
                </a:solidFill>
                <a:latin typeface="+mj-lt"/>
              </a:rPr>
              <a:t>Yakın Temaslı</a:t>
            </a:r>
          </a:p>
        </p:txBody>
      </p:sp>
    </p:spTree>
    <p:extLst>
      <p:ext uri="{BB962C8B-B14F-4D97-AF65-F5344CB8AC3E}">
        <p14:creationId xmlns:p14="http://schemas.microsoft.com/office/powerpoint/2010/main" val="5550096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4B96C5-B326-4522-9208-BA488EBA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422" y="1532458"/>
            <a:ext cx="10284177" cy="4292609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1800"/>
              </a:spcBef>
            </a:pPr>
            <a:r>
              <a:rPr lang="en-US" sz="2200" dirty="0">
                <a:latin typeface="+mn-lt"/>
              </a:rPr>
              <a:t>COVID-19 </a:t>
            </a:r>
            <a:r>
              <a:rPr lang="en-US" sz="2200" dirty="0" err="1">
                <a:latin typeface="+mn-lt"/>
              </a:rPr>
              <a:t>hastasının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salgıları</a:t>
            </a:r>
            <a:r>
              <a:rPr lang="en-US" sz="2200" dirty="0">
                <a:latin typeface="+mn-lt"/>
              </a:rPr>
              <a:t> (</a:t>
            </a:r>
            <a:r>
              <a:rPr lang="en-US" sz="2200" dirty="0" err="1">
                <a:latin typeface="+mn-lt"/>
              </a:rPr>
              <a:t>tükürük</a:t>
            </a:r>
            <a:r>
              <a:rPr lang="en-US" sz="2200" dirty="0">
                <a:latin typeface="+mn-lt"/>
              </a:rPr>
              <a:t>, </a:t>
            </a:r>
            <a:r>
              <a:rPr lang="en-US" sz="2200" dirty="0" err="1">
                <a:latin typeface="+mn-lt"/>
              </a:rPr>
              <a:t>balgam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vb</a:t>
            </a:r>
            <a:r>
              <a:rPr lang="en-US" sz="2200" dirty="0">
                <a:latin typeface="+mn-lt"/>
              </a:rPr>
              <a:t>) </a:t>
            </a:r>
            <a:r>
              <a:rPr lang="en-US" sz="2200" dirty="0" err="1">
                <a:latin typeface="+mn-lt"/>
              </a:rPr>
              <a:t>ile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korunmasız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temas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eden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kişiler</a:t>
            </a:r>
            <a:endParaRPr lang="tr-TR" sz="2200" dirty="0">
              <a:latin typeface="+mn-lt"/>
            </a:endParaRPr>
          </a:p>
          <a:p>
            <a:pPr lvl="0">
              <a:lnSpc>
                <a:spcPct val="100000"/>
              </a:lnSpc>
              <a:spcBef>
                <a:spcPts val="1800"/>
              </a:spcBef>
            </a:pPr>
            <a:r>
              <a:rPr lang="en-US" sz="2200" dirty="0">
                <a:latin typeface="+mn-lt"/>
              </a:rPr>
              <a:t>COVID-19 </a:t>
            </a:r>
            <a:r>
              <a:rPr lang="en-US" sz="2200" dirty="0" err="1">
                <a:latin typeface="+mn-lt"/>
              </a:rPr>
              <a:t>hastasıyla</a:t>
            </a:r>
            <a:r>
              <a:rPr lang="en-US" sz="2200" dirty="0">
                <a:latin typeface="+mn-lt"/>
              </a:rPr>
              <a:t> 1 </a:t>
            </a:r>
            <a:r>
              <a:rPr lang="en-US" sz="2200" dirty="0" err="1">
                <a:latin typeface="+mn-lt"/>
              </a:rPr>
              <a:t>metreden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daha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yakın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mesafede</a:t>
            </a:r>
            <a:r>
              <a:rPr lang="en-US" sz="2200" dirty="0">
                <a:latin typeface="+mn-lt"/>
              </a:rPr>
              <a:t> 15 </a:t>
            </a:r>
            <a:r>
              <a:rPr lang="en-US" sz="2200" dirty="0" err="1">
                <a:latin typeface="+mn-lt"/>
              </a:rPr>
              <a:t>dakikadan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uzun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süreyle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yüz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yüze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kalan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kişiler</a:t>
            </a:r>
            <a:endParaRPr lang="tr-TR" sz="2200" dirty="0">
              <a:latin typeface="+mn-lt"/>
            </a:endParaRPr>
          </a:p>
          <a:p>
            <a:pPr lvl="0">
              <a:lnSpc>
                <a:spcPct val="100000"/>
              </a:lnSpc>
              <a:spcBef>
                <a:spcPts val="1800"/>
              </a:spcBef>
            </a:pPr>
            <a:r>
              <a:rPr lang="en-US" sz="2200" dirty="0">
                <a:latin typeface="+mn-lt"/>
              </a:rPr>
              <a:t>COVID-19 </a:t>
            </a:r>
            <a:r>
              <a:rPr lang="en-US" sz="2200" dirty="0" err="1">
                <a:latin typeface="+mn-lt"/>
              </a:rPr>
              <a:t>hastasıyla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aynı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kapalı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ortamda</a:t>
            </a:r>
            <a:r>
              <a:rPr lang="en-US" sz="2200" dirty="0">
                <a:latin typeface="+mn-lt"/>
              </a:rPr>
              <a:t> (</a:t>
            </a:r>
            <a:r>
              <a:rPr lang="en-US" sz="2200" dirty="0" err="1">
                <a:latin typeface="+mn-lt"/>
              </a:rPr>
              <a:t>hastane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veya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banka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bekleme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salonları</a:t>
            </a:r>
            <a:r>
              <a:rPr lang="en-US" sz="2200" dirty="0">
                <a:latin typeface="+mn-lt"/>
              </a:rPr>
              <a:t>, </a:t>
            </a:r>
            <a:r>
              <a:rPr lang="en-US" sz="2200" dirty="0" err="1">
                <a:latin typeface="+mn-lt"/>
              </a:rPr>
              <a:t>otobüs</a:t>
            </a:r>
            <a:r>
              <a:rPr lang="en-US" sz="2200" dirty="0">
                <a:latin typeface="+mn-lt"/>
              </a:rPr>
              <a:t>, </a:t>
            </a:r>
            <a:r>
              <a:rPr lang="en-US" sz="2200" dirty="0" err="1">
                <a:latin typeface="+mn-lt"/>
              </a:rPr>
              <a:t>servis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vb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ulaşım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araçları</a:t>
            </a:r>
            <a:r>
              <a:rPr lang="en-US" sz="2200" dirty="0">
                <a:latin typeface="+mn-lt"/>
              </a:rPr>
              <a:t>) 1 </a:t>
            </a:r>
            <a:r>
              <a:rPr lang="en-US" sz="2200" dirty="0" err="1">
                <a:latin typeface="+mn-lt"/>
              </a:rPr>
              <a:t>metreden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yakın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ve</a:t>
            </a:r>
            <a:r>
              <a:rPr lang="en-US" sz="2200" dirty="0">
                <a:latin typeface="+mn-lt"/>
              </a:rPr>
              <a:t> 15 </a:t>
            </a:r>
            <a:r>
              <a:rPr lang="en-US" sz="2200" dirty="0" err="1">
                <a:latin typeface="+mn-lt"/>
              </a:rPr>
              <a:t>dakika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veya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daha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uzun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süre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bir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arada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kalan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kişiler</a:t>
            </a:r>
            <a:r>
              <a:rPr lang="en-US" sz="2200" dirty="0">
                <a:latin typeface="+mn-lt"/>
              </a:rPr>
              <a:t>.</a:t>
            </a:r>
            <a:endParaRPr lang="tr-TR" sz="2200" dirty="0">
              <a:latin typeface="+mn-lt"/>
            </a:endParaRPr>
          </a:p>
          <a:p>
            <a:pPr lvl="0">
              <a:lnSpc>
                <a:spcPct val="100000"/>
              </a:lnSpc>
              <a:spcBef>
                <a:spcPts val="1800"/>
              </a:spcBef>
            </a:pPr>
            <a:r>
              <a:rPr lang="en-US" sz="2200" dirty="0">
                <a:latin typeface="+mn-lt"/>
              </a:rPr>
              <a:t>COVID-19 </a:t>
            </a:r>
            <a:r>
              <a:rPr lang="en-US" sz="2200" dirty="0" err="1">
                <a:latin typeface="+mn-lt"/>
              </a:rPr>
              <a:t>hastasıyla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aynı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uçakta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seyahat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eden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yolculardan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iki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ön</a:t>
            </a:r>
            <a:r>
              <a:rPr lang="en-US" sz="2200" dirty="0">
                <a:latin typeface="+mn-lt"/>
              </a:rPr>
              <a:t>, </a:t>
            </a:r>
            <a:r>
              <a:rPr lang="en-US" sz="2200" dirty="0" err="1">
                <a:latin typeface="+mn-lt"/>
              </a:rPr>
              <a:t>iki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arka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ve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iki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yan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koltukta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oturan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kişiler</a:t>
            </a:r>
            <a:endParaRPr lang="tr-TR" sz="2200" dirty="0">
              <a:latin typeface="+mn-lt"/>
            </a:endParaRPr>
          </a:p>
          <a:p>
            <a:pPr lvl="0">
              <a:lnSpc>
                <a:spcPct val="100000"/>
              </a:lnSpc>
              <a:spcBef>
                <a:spcPts val="1800"/>
              </a:spcBef>
            </a:pPr>
            <a:r>
              <a:rPr lang="en-US" sz="2200" dirty="0">
                <a:latin typeface="+mn-lt"/>
              </a:rPr>
              <a:t>COVID-19 </a:t>
            </a:r>
            <a:r>
              <a:rPr lang="en-US" sz="2200" dirty="0" err="1">
                <a:latin typeface="+mn-lt"/>
              </a:rPr>
              <a:t>hastasıyla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aynı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evde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yaşayanlar</a:t>
            </a:r>
            <a:endParaRPr lang="tr-TR" sz="2200" dirty="0">
              <a:latin typeface="+mn-lt"/>
            </a:endParaRPr>
          </a:p>
          <a:p>
            <a:pPr lvl="0">
              <a:lnSpc>
                <a:spcPct val="100000"/>
              </a:lnSpc>
              <a:spcBef>
                <a:spcPts val="1800"/>
              </a:spcBef>
            </a:pPr>
            <a:r>
              <a:rPr lang="en-US" sz="2200" dirty="0">
                <a:latin typeface="+mn-lt"/>
              </a:rPr>
              <a:t>COVID-19 </a:t>
            </a:r>
            <a:r>
              <a:rPr lang="en-US" sz="2200" dirty="0" err="1">
                <a:latin typeface="+mn-lt"/>
              </a:rPr>
              <a:t>hastasıyla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aynı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ofiste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çalışanlar</a:t>
            </a:r>
            <a:endParaRPr lang="tr-TR" sz="2200" dirty="0">
              <a:latin typeface="+mn-lt"/>
            </a:endParaRP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57B729A-CBC7-4605-AFCC-D644F6704E6F}"/>
              </a:ext>
            </a:extLst>
          </p:cNvPr>
          <p:cNvSpPr txBox="1">
            <a:spLocks/>
          </p:cNvSpPr>
          <p:nvPr/>
        </p:nvSpPr>
        <p:spPr>
          <a:xfrm>
            <a:off x="1664965" y="202982"/>
            <a:ext cx="7752412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3200" dirty="0">
                <a:solidFill>
                  <a:schemeClr val="bg1"/>
                </a:solidFill>
                <a:latin typeface="+mj-lt"/>
              </a:rPr>
              <a:t>Yakın Temaslı</a:t>
            </a:r>
          </a:p>
        </p:txBody>
      </p:sp>
    </p:spTree>
    <p:extLst>
      <p:ext uri="{BB962C8B-B14F-4D97-AF65-F5344CB8AC3E}">
        <p14:creationId xmlns:p14="http://schemas.microsoft.com/office/powerpoint/2010/main" val="21016917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4B96C5-B326-4522-9208-BA488EBA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422" y="1532458"/>
            <a:ext cx="10284177" cy="42926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200" dirty="0">
                <a:latin typeface="+mn-lt"/>
              </a:rPr>
              <a:t>COVID-19 </a:t>
            </a:r>
            <a:r>
              <a:rPr lang="en-US" sz="2200" dirty="0" err="1">
                <a:latin typeface="+mn-lt"/>
              </a:rPr>
              <a:t>hastasıyla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aynı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kapalı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ortamda</a:t>
            </a:r>
            <a:r>
              <a:rPr lang="en-US" sz="2200" dirty="0">
                <a:latin typeface="+mn-lt"/>
              </a:rPr>
              <a:t> (</a:t>
            </a:r>
            <a:r>
              <a:rPr lang="en-US" sz="2200" dirty="0" err="1">
                <a:latin typeface="+mn-lt"/>
              </a:rPr>
              <a:t>hastane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veya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banka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bekleme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salonları</a:t>
            </a:r>
            <a:r>
              <a:rPr lang="en-US" sz="2200" dirty="0">
                <a:latin typeface="+mn-lt"/>
              </a:rPr>
              <a:t>, </a:t>
            </a:r>
            <a:r>
              <a:rPr lang="en-US" sz="2200" dirty="0" err="1">
                <a:latin typeface="+mn-lt"/>
              </a:rPr>
              <a:t>otobüs</a:t>
            </a:r>
            <a:r>
              <a:rPr lang="en-US" sz="2200" dirty="0">
                <a:latin typeface="+mn-lt"/>
              </a:rPr>
              <a:t>, </a:t>
            </a:r>
            <a:r>
              <a:rPr lang="en-US" sz="2200" dirty="0" err="1">
                <a:latin typeface="+mn-lt"/>
              </a:rPr>
              <a:t>servis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vb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ulaşım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araçları</a:t>
            </a:r>
            <a:r>
              <a:rPr lang="en-US" sz="2200" dirty="0">
                <a:latin typeface="+mn-lt"/>
              </a:rPr>
              <a:t>) 1 </a:t>
            </a:r>
            <a:r>
              <a:rPr lang="en-US" sz="2200" dirty="0" err="1">
                <a:latin typeface="+mn-lt"/>
              </a:rPr>
              <a:t>metreden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uzak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mesafede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bulunmuş</a:t>
            </a:r>
            <a:r>
              <a:rPr lang="tr-TR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kişiler</a:t>
            </a:r>
            <a:r>
              <a:rPr lang="en-US" sz="2200" dirty="0">
                <a:latin typeface="+mn-lt"/>
              </a:rPr>
              <a:t>.</a:t>
            </a:r>
            <a:endParaRPr lang="tr-TR" sz="22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200" dirty="0">
                <a:latin typeface="+mn-lt"/>
              </a:rPr>
              <a:t>COVID-19 </a:t>
            </a:r>
            <a:r>
              <a:rPr lang="en-US" sz="2200" dirty="0" err="1">
                <a:latin typeface="+mn-lt"/>
              </a:rPr>
              <a:t>hastasıyla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aynı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kapalı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ortamda</a:t>
            </a:r>
            <a:r>
              <a:rPr lang="en-US" sz="2200" dirty="0">
                <a:latin typeface="+mn-lt"/>
              </a:rPr>
              <a:t> (</a:t>
            </a:r>
            <a:r>
              <a:rPr lang="en-US" sz="2200" dirty="0" err="1">
                <a:latin typeface="+mn-lt"/>
              </a:rPr>
              <a:t>hastane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veya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banka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bekleme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salonları</a:t>
            </a:r>
            <a:r>
              <a:rPr lang="en-US" sz="2200" dirty="0">
                <a:latin typeface="+mn-lt"/>
              </a:rPr>
              <a:t>, </a:t>
            </a:r>
            <a:r>
              <a:rPr lang="en-US" sz="2200" dirty="0" err="1">
                <a:latin typeface="+mn-lt"/>
              </a:rPr>
              <a:t>otobüs</a:t>
            </a:r>
            <a:r>
              <a:rPr lang="en-US" sz="2200" dirty="0">
                <a:latin typeface="+mn-lt"/>
              </a:rPr>
              <a:t>, </a:t>
            </a:r>
            <a:r>
              <a:rPr lang="en-US" sz="2200" dirty="0" err="1">
                <a:latin typeface="+mn-lt"/>
              </a:rPr>
              <a:t>servis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vb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ulaşım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araçları</a:t>
            </a:r>
            <a:r>
              <a:rPr lang="en-US" sz="2200" dirty="0">
                <a:latin typeface="+mn-lt"/>
              </a:rPr>
              <a:t>) 15 </a:t>
            </a:r>
            <a:r>
              <a:rPr lang="en-US" sz="2200" dirty="0" err="1">
                <a:latin typeface="+mn-lt"/>
              </a:rPr>
              <a:t>dakikadan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kısa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süre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bulunmuş</a:t>
            </a:r>
            <a:r>
              <a:rPr lang="tr-TR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kişiler</a:t>
            </a:r>
            <a:r>
              <a:rPr lang="en-US" sz="2200" dirty="0">
                <a:latin typeface="+mn-lt"/>
              </a:rPr>
              <a:t>.</a:t>
            </a:r>
            <a:endParaRPr lang="tr-TR" sz="22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200" dirty="0">
                <a:latin typeface="+mn-lt"/>
              </a:rPr>
              <a:t>COVID-19 </a:t>
            </a:r>
            <a:r>
              <a:rPr lang="en-US" sz="2200" dirty="0" err="1">
                <a:latin typeface="+mn-lt"/>
              </a:rPr>
              <a:t>hastasıyla</a:t>
            </a:r>
            <a:r>
              <a:rPr lang="en-US" sz="2200" dirty="0">
                <a:latin typeface="+mn-lt"/>
              </a:rPr>
              <a:t> 1 </a:t>
            </a:r>
            <a:r>
              <a:rPr lang="en-US" sz="2200" dirty="0" err="1">
                <a:latin typeface="+mn-lt"/>
              </a:rPr>
              <a:t>metreden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daha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yakın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mesafede</a:t>
            </a:r>
            <a:r>
              <a:rPr lang="en-US" sz="2200" dirty="0">
                <a:latin typeface="+mn-lt"/>
              </a:rPr>
              <a:t> 15 </a:t>
            </a:r>
            <a:r>
              <a:rPr lang="en-US" sz="2200" dirty="0" err="1">
                <a:latin typeface="+mn-lt"/>
              </a:rPr>
              <a:t>dakikadan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kısa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süreyle</a:t>
            </a:r>
            <a:r>
              <a:rPr lang="en-US" sz="2200" dirty="0">
                <a:latin typeface="+mn-lt"/>
              </a:rPr>
              <a:t> </a:t>
            </a:r>
            <a:r>
              <a:rPr lang="en-US" sz="2200" b="1" dirty="0" err="1">
                <a:latin typeface="+mn-lt"/>
              </a:rPr>
              <a:t>yüz</a:t>
            </a:r>
            <a:r>
              <a:rPr lang="en-US" sz="2200" b="1" dirty="0">
                <a:latin typeface="+mn-lt"/>
              </a:rPr>
              <a:t> </a:t>
            </a:r>
            <a:r>
              <a:rPr lang="en-US" sz="2200" b="1" dirty="0" err="1">
                <a:latin typeface="+mn-lt"/>
              </a:rPr>
              <a:t>yüze</a:t>
            </a:r>
            <a:r>
              <a:rPr lang="en-US" sz="2200" b="1" dirty="0">
                <a:latin typeface="+mn-lt"/>
              </a:rPr>
              <a:t> </a:t>
            </a:r>
            <a:r>
              <a:rPr lang="en-US" sz="2200" b="1" dirty="0" err="1">
                <a:latin typeface="+mn-lt"/>
              </a:rPr>
              <a:t>kalan</a:t>
            </a:r>
            <a:r>
              <a:rPr lang="en-US" sz="2200" b="1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kişiler</a:t>
            </a:r>
            <a:r>
              <a:rPr lang="en-US" sz="2200" dirty="0">
                <a:latin typeface="+mn-lt"/>
              </a:rPr>
              <a:t>.</a:t>
            </a:r>
            <a:endParaRPr lang="tr-TR" sz="2200" dirty="0">
              <a:latin typeface="+mn-lt"/>
            </a:endParaRP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57B729A-CBC7-4605-AFCC-D644F6704E6F}"/>
              </a:ext>
            </a:extLst>
          </p:cNvPr>
          <p:cNvSpPr txBox="1">
            <a:spLocks/>
          </p:cNvSpPr>
          <p:nvPr/>
        </p:nvSpPr>
        <p:spPr>
          <a:xfrm>
            <a:off x="1664965" y="202982"/>
            <a:ext cx="7752412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3200" dirty="0">
                <a:solidFill>
                  <a:schemeClr val="bg1"/>
                </a:solidFill>
                <a:latin typeface="+mj-lt"/>
              </a:rPr>
              <a:t>Temaslı</a:t>
            </a:r>
          </a:p>
        </p:txBody>
      </p:sp>
    </p:spTree>
    <p:extLst>
      <p:ext uri="{BB962C8B-B14F-4D97-AF65-F5344CB8AC3E}">
        <p14:creationId xmlns:p14="http://schemas.microsoft.com/office/powerpoint/2010/main" val="33247985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B250C84A-5407-4FCF-877E-8108450B315D}"/>
              </a:ext>
            </a:extLst>
          </p:cNvPr>
          <p:cNvSpPr/>
          <p:nvPr/>
        </p:nvSpPr>
        <p:spPr>
          <a:xfrm>
            <a:off x="2136422" y="2935843"/>
            <a:ext cx="791915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+mj-lt"/>
                <a:ea typeface="Times New Roman" panose="02020603050405020304" pitchFamily="18" charset="0"/>
              </a:rPr>
              <a:t>ENFEKSİYON KONTROLÜ VE </a:t>
            </a:r>
            <a:br>
              <a:rPr lang="tr-TR" sz="4000" b="1" dirty="0">
                <a:latin typeface="+mj-lt"/>
                <a:ea typeface="Times New Roman" panose="02020603050405020304" pitchFamily="18" charset="0"/>
              </a:rPr>
            </a:br>
            <a:r>
              <a:rPr lang="en-US" sz="4000" b="1" dirty="0">
                <a:latin typeface="+mj-lt"/>
                <a:ea typeface="Times New Roman" panose="02020603050405020304" pitchFamily="18" charset="0"/>
              </a:rPr>
              <a:t>İZOLASYON</a:t>
            </a:r>
            <a:endParaRPr lang="tr-TR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67067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4B96C5-B326-4522-9208-BA488EBA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155" y="1600200"/>
            <a:ext cx="9445658" cy="4052455"/>
          </a:xfrm>
        </p:spPr>
        <p:txBody>
          <a:bodyPr>
            <a:normAutofit/>
          </a:bodyPr>
          <a:lstStyle/>
          <a:p>
            <a:pPr marL="457200" lvl="1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 err="1"/>
              <a:t>Bugün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virüs</a:t>
            </a:r>
            <a:r>
              <a:rPr lang="en-US" dirty="0"/>
              <a:t> </a:t>
            </a:r>
            <a:r>
              <a:rPr lang="en-US" dirty="0" err="1"/>
              <a:t>atılım</a:t>
            </a:r>
            <a:r>
              <a:rPr lang="en-US" dirty="0"/>
              <a:t> </a:t>
            </a:r>
            <a:r>
              <a:rPr lang="en-US" dirty="0" err="1"/>
              <a:t>süresi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bulaştırıcılık</a:t>
            </a:r>
            <a:r>
              <a:rPr lang="en-US" dirty="0"/>
              <a:t> </a:t>
            </a:r>
            <a:r>
              <a:rPr lang="en-US" dirty="0" err="1"/>
              <a:t>süresi</a:t>
            </a:r>
            <a:r>
              <a:rPr lang="en-US" dirty="0"/>
              <a:t> </a:t>
            </a:r>
            <a:r>
              <a:rPr lang="en-US" dirty="0" err="1"/>
              <a:t>bilinmediği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, </a:t>
            </a:r>
            <a:endParaRPr lang="tr-TR" dirty="0"/>
          </a:p>
          <a:p>
            <a:pPr marL="457200" lvl="1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600" b="1" dirty="0" err="1"/>
              <a:t>hastanın</a:t>
            </a:r>
            <a:r>
              <a:rPr lang="en-US" sz="2600" b="1" dirty="0"/>
              <a:t> </a:t>
            </a:r>
            <a:r>
              <a:rPr lang="en-US" sz="2600" b="1" dirty="0" err="1"/>
              <a:t>sağlık</a:t>
            </a:r>
            <a:r>
              <a:rPr lang="en-US" sz="2600" b="1" dirty="0"/>
              <a:t> </a:t>
            </a:r>
            <a:r>
              <a:rPr lang="en-US" sz="2600" b="1" dirty="0" err="1"/>
              <a:t>kuruluşunda</a:t>
            </a:r>
            <a:r>
              <a:rPr lang="en-US" sz="2600" b="1" dirty="0"/>
              <a:t> </a:t>
            </a:r>
            <a:r>
              <a:rPr lang="en-US" sz="2600" b="1" dirty="0" err="1"/>
              <a:t>bulunduğu</a:t>
            </a:r>
            <a:r>
              <a:rPr lang="en-US" sz="2600" b="1" dirty="0"/>
              <a:t> </a:t>
            </a:r>
            <a:r>
              <a:rPr lang="en-US" sz="2600" b="1" dirty="0" err="1"/>
              <a:t>süre</a:t>
            </a:r>
            <a:r>
              <a:rPr lang="en-US" sz="2600" b="1" dirty="0"/>
              <a:t> </a:t>
            </a:r>
            <a:r>
              <a:rPr lang="en-US" sz="2600" b="1" dirty="0" err="1"/>
              <a:t>boyunca</a:t>
            </a:r>
            <a:r>
              <a:rPr lang="en-US" sz="2600" b="1" dirty="0"/>
              <a:t> </a:t>
            </a:r>
            <a:r>
              <a:rPr lang="en-US" sz="2600" b="1" dirty="0" err="1"/>
              <a:t>izolasyon</a:t>
            </a:r>
            <a:r>
              <a:rPr lang="en-US" sz="2600" b="1" dirty="0"/>
              <a:t> </a:t>
            </a:r>
            <a:r>
              <a:rPr lang="en-US" sz="2600" b="1" dirty="0" err="1"/>
              <a:t>önlemlerine</a:t>
            </a:r>
            <a:r>
              <a:rPr lang="en-US" sz="2600" b="1" dirty="0"/>
              <a:t> </a:t>
            </a:r>
            <a:r>
              <a:rPr lang="tr-TR" sz="2600" b="1" dirty="0"/>
              <a:t>devam edilmeli,</a:t>
            </a:r>
          </a:p>
          <a:p>
            <a:pPr marL="457200" lvl="1" indent="0" algn="ctr">
              <a:lnSpc>
                <a:spcPct val="100000"/>
              </a:lnSpc>
              <a:spcBef>
                <a:spcPts val="1200"/>
              </a:spcBef>
              <a:buNone/>
            </a:pPr>
            <a:endParaRPr lang="tr-TR" dirty="0"/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tr-TR" b="1" dirty="0"/>
              <a:t>COVID-19</a:t>
            </a:r>
            <a:r>
              <a:rPr lang="tr-TR" dirty="0"/>
              <a:t> </a:t>
            </a:r>
            <a:r>
              <a:rPr lang="tr-TR" b="1" dirty="0">
                <a:latin typeface="+mn-lt"/>
              </a:rPr>
              <a:t>varlığı</a:t>
            </a:r>
            <a:r>
              <a:rPr lang="tr-TR" b="1" dirty="0"/>
              <a:t> düşünülen vakalara </a:t>
            </a:r>
          </a:p>
          <a:p>
            <a:pPr marL="457200" lvl="1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tr-TR" sz="2600" b="1" dirty="0"/>
              <a:t>Standart, temas ve damlacık izolasyonu </a:t>
            </a:r>
            <a:r>
              <a:rPr lang="tr-TR" sz="2600" dirty="0"/>
              <a:t>önlemleri alınmalı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endParaRPr lang="tr-T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88570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4B96C5-B326-4522-9208-BA488EBA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155" y="1398041"/>
            <a:ext cx="9726134" cy="5030267"/>
          </a:xfrm>
        </p:spPr>
        <p:txBody>
          <a:bodyPr>
            <a:normAutofit fontScale="92500" lnSpcReduction="10000"/>
          </a:bodyPr>
          <a:lstStyle/>
          <a:p>
            <a:pPr marL="228600" lvl="1"/>
            <a:r>
              <a:rPr lang="en-US" dirty="0" err="1">
                <a:cs typeface="Arial" panose="020B0604020202020204" pitchFamily="34" charset="0"/>
              </a:rPr>
              <a:t>Olası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Vaka</a:t>
            </a:r>
            <a:r>
              <a:rPr lang="en-US" dirty="0">
                <a:cs typeface="Arial" panose="020B0604020202020204" pitchFamily="34" charset="0"/>
              </a:rPr>
              <a:t>, 2. </a:t>
            </a:r>
            <a:r>
              <a:rPr lang="en-US" dirty="0" err="1">
                <a:cs typeface="Arial" panose="020B0604020202020204" pitchFamily="34" charset="0"/>
              </a:rPr>
              <a:t>ve</a:t>
            </a:r>
            <a:r>
              <a:rPr lang="en-US" dirty="0">
                <a:cs typeface="Arial" panose="020B0604020202020204" pitchFamily="34" charset="0"/>
              </a:rPr>
              <a:t> 3. </a:t>
            </a:r>
            <a:r>
              <a:rPr lang="en-US" dirty="0" err="1">
                <a:cs typeface="Arial" panose="020B0604020202020204" pitchFamily="34" charset="0"/>
              </a:rPr>
              <a:t>basamak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hastanelerde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takip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edilir</a:t>
            </a:r>
            <a:r>
              <a:rPr lang="en-US" dirty="0">
                <a:cs typeface="Arial" panose="020B0604020202020204" pitchFamily="34" charset="0"/>
              </a:rPr>
              <a:t>. </a:t>
            </a:r>
            <a:endParaRPr lang="tr-TR" dirty="0">
              <a:cs typeface="Arial" panose="020B0604020202020204" pitchFamily="34" charset="0"/>
            </a:endParaRPr>
          </a:p>
          <a:p>
            <a:pPr marL="228600" lvl="1"/>
            <a:endParaRPr lang="tr-TR" dirty="0">
              <a:cs typeface="Arial" panose="020B0604020202020204" pitchFamily="34" charset="0"/>
            </a:endParaRPr>
          </a:p>
          <a:p>
            <a:pPr marL="228600" lvl="1"/>
            <a:r>
              <a:rPr lang="en-US" dirty="0" err="1">
                <a:cs typeface="Arial" panose="020B0604020202020204" pitchFamily="34" charset="0"/>
              </a:rPr>
              <a:t>Kesinleşen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vakalar</a:t>
            </a:r>
            <a:r>
              <a:rPr lang="en-US" dirty="0">
                <a:cs typeface="Arial" panose="020B0604020202020204" pitchFamily="34" charset="0"/>
              </a:rPr>
              <a:t> 2. </a:t>
            </a:r>
            <a:r>
              <a:rPr lang="en-US" dirty="0" err="1">
                <a:cs typeface="Arial" panose="020B0604020202020204" pitchFamily="34" charset="0"/>
              </a:rPr>
              <a:t>ve</a:t>
            </a:r>
            <a:r>
              <a:rPr lang="en-US" dirty="0">
                <a:cs typeface="Arial" panose="020B0604020202020204" pitchFamily="34" charset="0"/>
              </a:rPr>
              <a:t> 3. </a:t>
            </a:r>
            <a:r>
              <a:rPr lang="en-US" dirty="0" err="1">
                <a:cs typeface="Arial" panose="020B0604020202020204" pitchFamily="34" charset="0"/>
              </a:rPr>
              <a:t>basamak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hastanelerde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ya</a:t>
            </a:r>
            <a:r>
              <a:rPr lang="en-US" dirty="0">
                <a:cs typeface="Arial" panose="020B0604020202020204" pitchFamily="34" charset="0"/>
              </a:rPr>
              <a:t> da </a:t>
            </a:r>
            <a:r>
              <a:rPr lang="en-US" dirty="0" err="1">
                <a:cs typeface="Arial" panose="020B0604020202020204" pitchFamily="34" charset="0"/>
              </a:rPr>
              <a:t>ildeki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belirlenmiş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hastanelerde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takip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edilir</a:t>
            </a:r>
            <a:r>
              <a:rPr lang="en-US" dirty="0">
                <a:cs typeface="Arial" panose="020B0604020202020204" pitchFamily="34" charset="0"/>
              </a:rPr>
              <a:t>.</a:t>
            </a:r>
            <a:endParaRPr lang="tr-TR" dirty="0">
              <a:cs typeface="Arial" panose="020B0604020202020204" pitchFamily="34" charset="0"/>
            </a:endParaRPr>
          </a:p>
          <a:p>
            <a:pPr marL="228600" lvl="1"/>
            <a:endParaRPr lang="tr-TR" dirty="0">
              <a:cs typeface="Arial" panose="020B0604020202020204" pitchFamily="34" charset="0"/>
            </a:endParaRPr>
          </a:p>
          <a:p>
            <a:pPr marL="228600" lvl="1"/>
            <a:r>
              <a:rPr lang="en-US" dirty="0" err="1">
                <a:cs typeface="Arial" panose="020B0604020202020204" pitchFamily="34" charset="0"/>
              </a:rPr>
              <a:t>Kesinleşen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vakalardan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yoğun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bakım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ihtiyacı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olan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hastalar</a:t>
            </a:r>
            <a:r>
              <a:rPr lang="en-US" dirty="0">
                <a:cs typeface="Arial" panose="020B0604020202020204" pitchFamily="34" charset="0"/>
              </a:rPr>
              <a:t> 2.- 3. </a:t>
            </a:r>
            <a:r>
              <a:rPr lang="en-US" dirty="0" err="1">
                <a:cs typeface="Arial" panose="020B0604020202020204" pitchFamily="34" charset="0"/>
              </a:rPr>
              <a:t>düzey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yoğun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bakım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ünitelerinde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izolasyon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odalarında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takip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edilir</a:t>
            </a:r>
            <a:r>
              <a:rPr lang="en-US" dirty="0">
                <a:cs typeface="Arial" panose="020B0604020202020204" pitchFamily="34" charset="0"/>
              </a:rPr>
              <a:t>. </a:t>
            </a:r>
            <a:endParaRPr lang="tr-TR" dirty="0">
              <a:cs typeface="Arial" panose="020B0604020202020204" pitchFamily="34" charset="0"/>
            </a:endParaRPr>
          </a:p>
          <a:p>
            <a:pPr marL="228600" lvl="1"/>
            <a:endParaRPr lang="tr-TR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r-TR" sz="2400" dirty="0">
                <a:latin typeface="+mn-lt"/>
              </a:rPr>
              <a:t>Sağlık kuruluşlarında standart enfeksiyondan korunma ve kontrol önlemleri uygulanmalı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tr-TR" sz="24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r-TR" sz="2400" dirty="0">
                <a:latin typeface="+mn-lt"/>
              </a:rPr>
              <a:t>Buna ek olarak uygulanacak temas ve damlacık korunma önlemlerinin uygulanmasına hasta taburcu olana kadar devam edilmeli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tr-TR" sz="2400" dirty="0">
              <a:latin typeface="+mn-lt"/>
            </a:endParaRP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57B729A-CBC7-4605-AFCC-D644F6704E6F}"/>
              </a:ext>
            </a:extLst>
          </p:cNvPr>
          <p:cNvSpPr txBox="1">
            <a:spLocks/>
          </p:cNvSpPr>
          <p:nvPr/>
        </p:nvSpPr>
        <p:spPr>
          <a:xfrm>
            <a:off x="1664965" y="202982"/>
            <a:ext cx="7752412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3200" dirty="0">
                <a:solidFill>
                  <a:schemeClr val="bg1"/>
                </a:solidFill>
                <a:latin typeface="+mj-lt"/>
              </a:rPr>
              <a:t>Hastaneye Yatış</a:t>
            </a:r>
          </a:p>
        </p:txBody>
      </p:sp>
    </p:spTree>
    <p:extLst>
      <p:ext uri="{BB962C8B-B14F-4D97-AF65-F5344CB8AC3E}">
        <p14:creationId xmlns:p14="http://schemas.microsoft.com/office/powerpoint/2010/main" val="26239603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4B96C5-B326-4522-9208-BA488EBA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890" y="1174981"/>
            <a:ext cx="10876492" cy="436349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r-TR" sz="3500" dirty="0">
                <a:latin typeface="+mn-lt"/>
              </a:rPr>
              <a:t>Eldiven,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r-TR" sz="3500" dirty="0">
                <a:latin typeface="+mn-lt"/>
              </a:rPr>
              <a:t>Önlük (steril olmayan, tercihen sıvı geçirimsiz ve uzun kollu),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r-TR" sz="3500" dirty="0">
                <a:latin typeface="+mn-lt"/>
              </a:rPr>
              <a:t>Yüz koruyucu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r-TR" sz="3500" dirty="0">
                <a:latin typeface="+mn-lt"/>
              </a:rPr>
              <a:t>Gözlük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r-TR" sz="3500" dirty="0">
                <a:latin typeface="+mn-lt"/>
              </a:rPr>
              <a:t>Sıvı sabun,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r-TR" sz="3500" dirty="0">
                <a:latin typeface="+mn-lt"/>
              </a:rPr>
              <a:t>Alkol bazlı el antiseptiği,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r-TR" sz="3500" dirty="0">
                <a:latin typeface="+mn-lt"/>
              </a:rPr>
              <a:t>Tıbbi maske </a:t>
            </a:r>
            <a:r>
              <a:rPr lang="tr-TR" sz="3600" dirty="0">
                <a:latin typeface="+mn-lt"/>
              </a:rPr>
              <a:t>(cerrahi maske),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r-TR" sz="3500" dirty="0">
                <a:latin typeface="+mn-lt"/>
              </a:rPr>
              <a:t>N95/FFP2 </a:t>
            </a:r>
            <a:r>
              <a:rPr lang="en-US" sz="3500" dirty="0" err="1">
                <a:latin typeface="+mn-lt"/>
              </a:rPr>
              <a:t>veya</a:t>
            </a:r>
            <a:r>
              <a:rPr lang="en-US" sz="3500" dirty="0">
                <a:latin typeface="+mn-lt"/>
              </a:rPr>
              <a:t> N99/FFP3 </a:t>
            </a:r>
            <a:r>
              <a:rPr lang="tr-TR" sz="3500" dirty="0">
                <a:latin typeface="+mn-lt"/>
              </a:rPr>
              <a:t>maske </a:t>
            </a:r>
            <a:r>
              <a:rPr lang="tr-TR" sz="3500" b="1" dirty="0">
                <a:latin typeface="+mn-lt"/>
              </a:rPr>
              <a:t>(Sadece damlacık/</a:t>
            </a:r>
            <a:r>
              <a:rPr lang="tr-TR" sz="3500" b="1" dirty="0" err="1">
                <a:latin typeface="+mn-lt"/>
              </a:rPr>
              <a:t>aerosolizasyona</a:t>
            </a:r>
            <a:r>
              <a:rPr lang="tr-TR" sz="3500" b="1" dirty="0">
                <a:latin typeface="+mn-lt"/>
              </a:rPr>
              <a:t> neden olan işlem sırasında)</a:t>
            </a:r>
            <a:r>
              <a:rPr lang="tr-TR" sz="3500" dirty="0">
                <a:latin typeface="+mn-lt"/>
              </a:rPr>
              <a:t>*,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tr-TR" sz="3500" dirty="0">
                <a:latin typeface="+mn-lt"/>
              </a:rPr>
              <a:t>yataklı sağlık kurumları tarafından yeterli miktarda hazır bulundurulmalı</a:t>
            </a:r>
          </a:p>
          <a:p>
            <a:r>
              <a:rPr lang="tr-TR" sz="3500" dirty="0">
                <a:latin typeface="+mn-lt"/>
              </a:rPr>
              <a:t>Tulum, bone, ayak koruyucu hasta bazında karar alınarak, özellikle hastanın vücut sıvı ve </a:t>
            </a:r>
            <a:r>
              <a:rPr lang="tr-TR" sz="3500" dirty="0" err="1">
                <a:latin typeface="+mn-lt"/>
              </a:rPr>
              <a:t>sekresyonları</a:t>
            </a:r>
            <a:r>
              <a:rPr lang="tr-TR" sz="3500" dirty="0">
                <a:latin typeface="+mn-lt"/>
              </a:rPr>
              <a:t> ile yoğun bir şekilde temasın olabileceği durumlarda kullanılabilir.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tr-TR" sz="35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tr-TR" sz="3500" dirty="0">
              <a:latin typeface="+mn-lt"/>
            </a:endParaRP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57B729A-CBC7-4605-AFCC-D644F6704E6F}"/>
              </a:ext>
            </a:extLst>
          </p:cNvPr>
          <p:cNvSpPr txBox="1">
            <a:spLocks/>
          </p:cNvSpPr>
          <p:nvPr/>
        </p:nvSpPr>
        <p:spPr>
          <a:xfrm>
            <a:off x="1461154" y="202982"/>
            <a:ext cx="10544227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2400" dirty="0">
                <a:solidFill>
                  <a:schemeClr val="bg1"/>
                </a:solidFill>
                <a:latin typeface="+mj-lt"/>
              </a:rPr>
              <a:t>Kesin/Olası COVID-19 Vakaları ile 1 Metreden Daha Yakın Temas Edecek Personel için Gerekli Kişisel Koruyucu Malzeme 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2AB43F23-BB0C-4B9B-A88A-880A2D29DA87}"/>
              </a:ext>
            </a:extLst>
          </p:cNvPr>
          <p:cNvSpPr/>
          <p:nvPr/>
        </p:nvSpPr>
        <p:spPr>
          <a:xfrm>
            <a:off x="892855" y="5538477"/>
            <a:ext cx="10695870" cy="1200329"/>
          </a:xfrm>
          <a:prstGeom prst="rect">
            <a:avLst/>
          </a:prstGeom>
          <a:solidFill>
            <a:srgbClr val="EBD9D9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*</a:t>
            </a:r>
            <a:r>
              <a:rPr lang="en-US" sz="2400" i="1" dirty="0" err="1"/>
              <a:t>Damlacık</a:t>
            </a:r>
            <a:r>
              <a:rPr lang="en-US" sz="2400" i="1" dirty="0"/>
              <a:t>/a</a:t>
            </a:r>
            <a:r>
              <a:rPr lang="tr-TR" sz="2400" i="1" dirty="0"/>
              <a:t>er</a:t>
            </a:r>
            <a:r>
              <a:rPr lang="en-US" sz="2400" i="1" dirty="0" err="1"/>
              <a:t>osolizasyona</a:t>
            </a:r>
            <a:r>
              <a:rPr lang="en-US" sz="2400" i="1" dirty="0"/>
              <a:t> </a:t>
            </a:r>
            <a:r>
              <a:rPr lang="en-US" sz="2400" i="1" dirty="0" err="1"/>
              <a:t>neden</a:t>
            </a:r>
            <a:r>
              <a:rPr lang="en-US" sz="2400" i="1" dirty="0"/>
              <a:t> </a:t>
            </a:r>
            <a:r>
              <a:rPr lang="en-US" sz="2400" i="1" dirty="0" err="1"/>
              <a:t>olan</a:t>
            </a:r>
            <a:r>
              <a:rPr lang="en-US" sz="2400" i="1" dirty="0"/>
              <a:t> </a:t>
            </a:r>
            <a:r>
              <a:rPr lang="en-US" sz="2400" i="1" dirty="0" err="1"/>
              <a:t>işlem</a:t>
            </a:r>
            <a:r>
              <a:rPr lang="en-US" sz="2400" i="1" dirty="0"/>
              <a:t>; </a:t>
            </a:r>
            <a:br>
              <a:rPr lang="tr-TR" sz="2400" i="1" dirty="0"/>
            </a:br>
            <a:r>
              <a:rPr lang="en-US" sz="2400" b="1" i="1" dirty="0" err="1"/>
              <a:t>aspirasyon</a:t>
            </a:r>
            <a:r>
              <a:rPr lang="en-US" sz="2400" b="1" i="1" dirty="0"/>
              <a:t>, </a:t>
            </a:r>
            <a:r>
              <a:rPr lang="en-US" sz="2400" b="1" i="1" dirty="0" err="1"/>
              <a:t>bronkoskopi</a:t>
            </a:r>
            <a:r>
              <a:rPr lang="en-US" sz="2400" b="1" i="1" dirty="0"/>
              <a:t> </a:t>
            </a:r>
            <a:r>
              <a:rPr lang="en-US" sz="2400" b="1" i="1" dirty="0" err="1"/>
              <a:t>ve</a:t>
            </a:r>
            <a:r>
              <a:rPr lang="en-US" sz="2400" b="1" i="1" dirty="0"/>
              <a:t> </a:t>
            </a:r>
            <a:r>
              <a:rPr lang="en-US" sz="2400" b="1" i="1" dirty="0" err="1"/>
              <a:t>bronkoskopik</a:t>
            </a:r>
            <a:r>
              <a:rPr lang="en-US" sz="2400" b="1" i="1" dirty="0"/>
              <a:t> </a:t>
            </a:r>
            <a:r>
              <a:rPr lang="en-US" sz="2400" b="1" i="1" dirty="0" err="1"/>
              <a:t>işlemler</a:t>
            </a:r>
            <a:r>
              <a:rPr lang="en-US" sz="2400" b="1" i="1" dirty="0"/>
              <a:t>, </a:t>
            </a:r>
            <a:r>
              <a:rPr lang="en-US" sz="2400" b="1" i="1" dirty="0" err="1"/>
              <a:t>entubasyon</a:t>
            </a:r>
            <a:r>
              <a:rPr lang="en-US" sz="2400" b="1" i="1" dirty="0"/>
              <a:t>, </a:t>
            </a:r>
            <a:r>
              <a:rPr lang="en-US" sz="2400" b="1" i="1" dirty="0" err="1"/>
              <a:t>solunum</a:t>
            </a:r>
            <a:r>
              <a:rPr lang="en-US" sz="2400" b="1" i="1" dirty="0"/>
              <a:t> </a:t>
            </a:r>
            <a:r>
              <a:rPr lang="en-US" sz="2400" b="1" i="1" dirty="0" err="1"/>
              <a:t>yolu</a:t>
            </a:r>
            <a:r>
              <a:rPr lang="en-US" sz="2400" b="1" i="1" dirty="0"/>
              <a:t> </a:t>
            </a:r>
            <a:r>
              <a:rPr lang="en-US" sz="2400" b="1" i="1" dirty="0" err="1"/>
              <a:t>numunesi</a:t>
            </a:r>
            <a:r>
              <a:rPr lang="en-US" sz="2400" b="1" i="1" dirty="0"/>
              <a:t> </a:t>
            </a:r>
            <a:r>
              <a:rPr lang="en-US" sz="2400" b="1" i="1" dirty="0" err="1"/>
              <a:t>alınması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91807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E6C161D6-80A4-3240-9E3B-AF27CBF18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723" y="1417631"/>
            <a:ext cx="7130242" cy="4571999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+mn-lt"/>
              </a:rPr>
              <a:t>Soğuk algınlığına neden olan </a:t>
            </a:r>
            <a:r>
              <a:rPr lang="tr-TR" sz="2400" dirty="0" err="1">
                <a:latin typeface="+mn-lt"/>
              </a:rPr>
              <a:t>coronavirusler</a:t>
            </a:r>
            <a:r>
              <a:rPr lang="tr-TR" sz="2400" dirty="0">
                <a:latin typeface="+mn-lt"/>
              </a:rPr>
              <a:t>: Her yıl genellikle mevsimsel grip döneminde</a:t>
            </a:r>
          </a:p>
          <a:p>
            <a:pPr lvl="1"/>
            <a:r>
              <a:rPr lang="tr-TR" sz="2200" dirty="0">
                <a:latin typeface="+mn-lt"/>
              </a:rPr>
              <a:t>HCoV-229E </a:t>
            </a:r>
          </a:p>
          <a:p>
            <a:pPr lvl="1"/>
            <a:r>
              <a:rPr lang="tr-TR" sz="2200" dirty="0">
                <a:latin typeface="+mn-lt"/>
              </a:rPr>
              <a:t>HCoV-OC43 </a:t>
            </a:r>
          </a:p>
          <a:p>
            <a:pPr lvl="1"/>
            <a:r>
              <a:rPr lang="tr-TR" sz="2200" dirty="0">
                <a:latin typeface="+mn-lt"/>
              </a:rPr>
              <a:t>HCoV-NL63 </a:t>
            </a:r>
          </a:p>
          <a:p>
            <a:pPr lvl="1"/>
            <a:r>
              <a:rPr lang="tr-TR" sz="2200" dirty="0">
                <a:latin typeface="+mn-lt"/>
              </a:rPr>
              <a:t>HKU1-CoV</a:t>
            </a:r>
          </a:p>
          <a:p>
            <a:r>
              <a:rPr lang="tr-TR" sz="2400" dirty="0">
                <a:latin typeface="+mn-lt"/>
              </a:rPr>
              <a:t>Ağır Akut Solunum Sendromuna neden olan: SARS-</a:t>
            </a:r>
            <a:r>
              <a:rPr lang="tr-TR" sz="2400" dirty="0" err="1">
                <a:latin typeface="+mn-lt"/>
              </a:rPr>
              <a:t>CoV</a:t>
            </a:r>
            <a:endParaRPr lang="tr-TR" sz="2400" dirty="0">
              <a:latin typeface="+mn-lt"/>
            </a:endParaRPr>
          </a:p>
          <a:p>
            <a:r>
              <a:rPr lang="tr-TR" sz="2400" dirty="0">
                <a:latin typeface="+mn-lt"/>
              </a:rPr>
              <a:t>Orta Doğu Solunum Sendromuna neden olan: MERS-</a:t>
            </a:r>
            <a:r>
              <a:rPr lang="tr-TR" sz="2400" dirty="0" err="1">
                <a:latin typeface="+mn-lt"/>
              </a:rPr>
              <a:t>CoV</a:t>
            </a:r>
            <a:endParaRPr lang="tr-TR" sz="2400" dirty="0">
              <a:latin typeface="+mn-lt"/>
            </a:endParaRPr>
          </a:p>
        </p:txBody>
      </p:sp>
      <p:pic>
        <p:nvPicPr>
          <p:cNvPr id="5" name="Resim 4" descr="GISAID, The Chinese Center for Disease Control and Prevention, Chinese Academy of Science, Chinese Academy of Medical Science, EpiFlu Database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020" y="1493734"/>
            <a:ext cx="2927545" cy="23353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Unvan 1">
            <a:extLst>
              <a:ext uri="{FF2B5EF4-FFF2-40B4-BE49-F238E27FC236}">
                <a16:creationId xmlns:a16="http://schemas.microsoft.com/office/drawing/2014/main" id="{3642679C-678F-44ED-8363-B356DB092E38}"/>
              </a:ext>
            </a:extLst>
          </p:cNvPr>
          <p:cNvSpPr txBox="1">
            <a:spLocks/>
          </p:cNvSpPr>
          <p:nvPr/>
        </p:nvSpPr>
        <p:spPr>
          <a:xfrm>
            <a:off x="1664965" y="202982"/>
            <a:ext cx="7752412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3200" dirty="0" err="1">
                <a:solidFill>
                  <a:schemeClr val="bg1"/>
                </a:solidFill>
                <a:latin typeface="+mj-lt"/>
              </a:rPr>
              <a:t>Coronavirusler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72997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07E6D49-E19C-4E67-B7B6-25CFE46B1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2200" dirty="0" err="1">
                <a:latin typeface="+mn-lt"/>
              </a:rPr>
              <a:t>Tekrar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kullanılabilir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özellikteki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gözlükler</a:t>
            </a:r>
            <a:r>
              <a:rPr lang="en-US" sz="2200" dirty="0">
                <a:latin typeface="+mn-lt"/>
              </a:rPr>
              <a:t>,</a:t>
            </a:r>
            <a:endParaRPr lang="tr-TR" sz="2200" dirty="0">
              <a:latin typeface="+mn-lt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tr-TR" sz="2200" dirty="0">
                <a:latin typeface="+mn-lt"/>
              </a:rPr>
              <a:t>Ü</a:t>
            </a:r>
            <a:r>
              <a:rPr lang="en-US" sz="2200" dirty="0" err="1">
                <a:latin typeface="+mn-lt"/>
              </a:rPr>
              <a:t>reticinin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önerisine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göre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temizlenir</a:t>
            </a:r>
            <a:r>
              <a:rPr lang="en-US" sz="2200" dirty="0">
                <a:latin typeface="+mn-lt"/>
              </a:rPr>
              <a:t>. </a:t>
            </a:r>
            <a:endParaRPr lang="tr-TR" sz="2200" dirty="0">
              <a:latin typeface="+mn-lt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200" dirty="0" err="1">
                <a:latin typeface="+mn-lt"/>
              </a:rPr>
              <a:t>Özel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bir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öneri</a:t>
            </a:r>
            <a:r>
              <a:rPr lang="en-US" sz="2200" dirty="0">
                <a:latin typeface="+mn-lt"/>
              </a:rPr>
              <a:t> yok </a:t>
            </a:r>
            <a:r>
              <a:rPr lang="en-US" sz="2200" dirty="0" err="1">
                <a:latin typeface="+mn-lt"/>
              </a:rPr>
              <a:t>ise</a:t>
            </a:r>
            <a:r>
              <a:rPr lang="en-US" sz="2200" dirty="0">
                <a:latin typeface="+mn-lt"/>
              </a:rPr>
              <a:t> %70 </a:t>
            </a:r>
            <a:r>
              <a:rPr lang="en-US" sz="2200" dirty="0" err="1">
                <a:latin typeface="+mn-lt"/>
              </a:rPr>
              <a:t>etil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alkol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ile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dezenfekte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edilerek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uygun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ortamda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kendi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kendine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kurumak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üzere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bırakılmalıdır</a:t>
            </a:r>
            <a:r>
              <a:rPr lang="en-US" sz="2200" dirty="0">
                <a:latin typeface="+mn-lt"/>
              </a:rPr>
              <a:t>.</a:t>
            </a:r>
            <a:endParaRPr lang="tr-TR" sz="2200" dirty="0">
              <a:latin typeface="+mn-lt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200" dirty="0" err="1">
                <a:latin typeface="+mn-lt"/>
              </a:rPr>
              <a:t>Gözlüğün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tekrar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kullanılması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durumunda</a:t>
            </a:r>
            <a:r>
              <a:rPr lang="en-US" sz="2200" dirty="0">
                <a:latin typeface="+mn-lt"/>
              </a:rPr>
              <a:t>, </a:t>
            </a:r>
            <a:r>
              <a:rPr lang="en-US" sz="2200" dirty="0" err="1">
                <a:latin typeface="+mn-lt"/>
              </a:rPr>
              <a:t>sağlık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kurumunca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gözlüğün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nerede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çıkartılıp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depolanacağı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ve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dezenfekte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edileceği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talimatlandırılır</a:t>
            </a:r>
            <a:r>
              <a:rPr lang="en-US" sz="2200" dirty="0">
                <a:latin typeface="+mn-lt"/>
              </a:rPr>
              <a:t>.</a:t>
            </a:r>
            <a:endParaRPr lang="tr-TR" sz="2200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64757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4B96C5-B326-4522-9208-BA488EBA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154" y="1313383"/>
            <a:ext cx="10098668" cy="516361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tr-TR" dirty="0">
                <a:latin typeface="+mn-lt"/>
              </a:rPr>
              <a:t>COVID-19 hastalığı olası veya kesin vakalarının hastaneye yatışlarında standart, temas ve damlacık önlemlerinin alınması gerekmekte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tr-TR" dirty="0">
                <a:latin typeface="+mn-lt"/>
              </a:rPr>
              <a:t>Hastalar tek kişilik, özel banyosu ve tuvaleti olan, kapatılabilir kapı içeren bir odada olmalı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tr-TR" dirty="0">
                <a:latin typeface="+mn-lt"/>
              </a:rPr>
              <a:t>Tek kişilik odalar bulunmadığı durumlarda kesin </a:t>
            </a:r>
            <a:r>
              <a:rPr lang="tr-TR" dirty="0"/>
              <a:t>COVID-19</a:t>
            </a:r>
            <a:r>
              <a:rPr lang="tr-TR" dirty="0">
                <a:latin typeface="+mn-lt"/>
              </a:rPr>
              <a:t> vakaları aynı odada </a:t>
            </a:r>
            <a:r>
              <a:rPr lang="tr-TR" dirty="0" err="1">
                <a:latin typeface="+mn-lt"/>
              </a:rPr>
              <a:t>kohort</a:t>
            </a:r>
            <a:r>
              <a:rPr lang="tr-TR" dirty="0">
                <a:latin typeface="+mn-lt"/>
              </a:rPr>
              <a:t> edilebilir, ancak olası </a:t>
            </a:r>
            <a:r>
              <a:rPr lang="tr-TR" dirty="0"/>
              <a:t>COVID-19</a:t>
            </a:r>
            <a:r>
              <a:rPr lang="tr-TR" dirty="0">
                <a:latin typeface="+mn-lt"/>
              </a:rPr>
              <a:t> vakalarının ayrı yatırılması tercih edilmeli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tr-TR" dirty="0">
                <a:latin typeface="+mn-lt"/>
              </a:rPr>
              <a:t>Zorunlu hallerde ise olası </a:t>
            </a:r>
            <a:r>
              <a:rPr lang="tr-TR" dirty="0"/>
              <a:t>COVID-19</a:t>
            </a:r>
            <a:r>
              <a:rPr lang="tr-TR" dirty="0">
                <a:latin typeface="+mn-lt"/>
              </a:rPr>
              <a:t> vakaları aynı odada hasta yatakları en az 1 m aralıklı olacak şekilde yerleştirilmeli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tr-TR" dirty="0" err="1">
                <a:latin typeface="+mn-lt"/>
              </a:rPr>
              <a:t>Kohorta</a:t>
            </a:r>
            <a:r>
              <a:rPr lang="tr-TR" dirty="0">
                <a:latin typeface="+mn-lt"/>
              </a:rPr>
              <a:t> dahil edilen (aynı odayı paylaşan) olası hastalar tıbbi maske kullanmalı</a:t>
            </a: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57B729A-CBC7-4605-AFCC-D644F6704E6F}"/>
              </a:ext>
            </a:extLst>
          </p:cNvPr>
          <p:cNvSpPr txBox="1">
            <a:spLocks/>
          </p:cNvSpPr>
          <p:nvPr/>
        </p:nvSpPr>
        <p:spPr>
          <a:xfrm>
            <a:off x="1664965" y="202982"/>
            <a:ext cx="7752412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3200" dirty="0">
                <a:solidFill>
                  <a:schemeClr val="bg1"/>
                </a:solidFill>
                <a:latin typeface="+mj-lt"/>
              </a:rPr>
              <a:t>Hasta Odasının Özellikleri</a:t>
            </a:r>
          </a:p>
        </p:txBody>
      </p:sp>
    </p:spTree>
    <p:extLst>
      <p:ext uri="{BB962C8B-B14F-4D97-AF65-F5344CB8AC3E}">
        <p14:creationId xmlns:p14="http://schemas.microsoft.com/office/powerpoint/2010/main" val="30253278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4B96C5-B326-4522-9208-BA488EBA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4" y="1456258"/>
            <a:ext cx="10047110" cy="49540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tr-TR" sz="2400" dirty="0">
                <a:latin typeface="+mn-lt"/>
              </a:rPr>
              <a:t>Kullanılacak tıbbi malzemeler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r-TR" sz="2400" dirty="0">
                <a:latin typeface="+mn-lt"/>
              </a:rPr>
              <a:t>Hastaya özel olmalı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r-TR" sz="2400" dirty="0">
                <a:latin typeface="+mn-lt"/>
              </a:rPr>
              <a:t>Oda dışına çıkarılmamalı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r-TR" sz="2400" dirty="0">
                <a:latin typeface="+mn-lt"/>
              </a:rPr>
              <a:t>Hastalar arasında ortak malzeme kullanımına izin verilmemeli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r-TR" sz="2400" dirty="0">
                <a:latin typeface="+mn-lt"/>
              </a:rPr>
              <a:t>Eğer kullanılacak ekipman (</a:t>
            </a:r>
            <a:r>
              <a:rPr lang="tr-TR" sz="2400" dirty="0" err="1">
                <a:latin typeface="+mn-lt"/>
              </a:rPr>
              <a:t>örn</a:t>
            </a:r>
            <a:r>
              <a:rPr lang="tr-TR" sz="2400" dirty="0">
                <a:latin typeface="+mn-lt"/>
              </a:rPr>
              <a:t>. </a:t>
            </a:r>
            <a:r>
              <a:rPr lang="tr-TR" sz="2400" dirty="0" err="1">
                <a:latin typeface="+mn-lt"/>
              </a:rPr>
              <a:t>steteskop</a:t>
            </a:r>
            <a:r>
              <a:rPr lang="tr-TR" sz="2400" dirty="0">
                <a:latin typeface="+mn-lt"/>
              </a:rPr>
              <a:t>, ateş ölçer) birden fazla hastada kullanılıyor ise her hasta kullanımında temizlenmeli ve dezenfekte edilmeli (</a:t>
            </a:r>
            <a:r>
              <a:rPr lang="tr-TR" sz="2400" dirty="0" err="1">
                <a:latin typeface="+mn-lt"/>
              </a:rPr>
              <a:t>örn</a:t>
            </a:r>
            <a:r>
              <a:rPr lang="tr-TR" sz="2400" dirty="0">
                <a:latin typeface="+mn-lt"/>
              </a:rPr>
              <a:t>. etil alkol %70). </a:t>
            </a: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57B729A-CBC7-4605-AFCC-D644F6704E6F}"/>
              </a:ext>
            </a:extLst>
          </p:cNvPr>
          <p:cNvSpPr txBox="1">
            <a:spLocks/>
          </p:cNvSpPr>
          <p:nvPr/>
        </p:nvSpPr>
        <p:spPr>
          <a:xfrm>
            <a:off x="1664965" y="202982"/>
            <a:ext cx="7752412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3200" dirty="0">
                <a:solidFill>
                  <a:schemeClr val="bg1"/>
                </a:solidFill>
              </a:rPr>
              <a:t>Hasta Odasının Özellikleri</a:t>
            </a:r>
          </a:p>
        </p:txBody>
      </p:sp>
    </p:spTree>
    <p:extLst>
      <p:ext uri="{BB962C8B-B14F-4D97-AF65-F5344CB8AC3E}">
        <p14:creationId xmlns:p14="http://schemas.microsoft.com/office/powerpoint/2010/main" val="16359715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4B96C5-B326-4522-9208-BA488EBA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88" y="1389583"/>
            <a:ext cx="10227733" cy="49254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r-TR" sz="2400" dirty="0">
                <a:latin typeface="+mn-lt"/>
              </a:rPr>
              <a:t>Tıbbi olarak gerekmedikçe hastaların odadan veya alandan başka bir alana taşınmasından kaçınılmalı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r-TR" sz="2400" dirty="0">
                <a:latin typeface="+mn-lt"/>
              </a:rPr>
              <a:t>Olası </a:t>
            </a:r>
            <a:r>
              <a:rPr lang="tr-TR" sz="2400" dirty="0"/>
              <a:t>COVID-19 </a:t>
            </a:r>
            <a:r>
              <a:rPr lang="tr-TR" sz="2400" dirty="0">
                <a:latin typeface="+mn-lt"/>
              </a:rPr>
              <a:t>hastaları için belirlenmiş portatif X-ray cihazı ve/veya diğer önemli tanı cihazları kullanılmalı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r-TR" sz="2400" dirty="0">
                <a:latin typeface="+mn-lt"/>
              </a:rPr>
              <a:t>Ancak portatif tanı cihazları yoksa h</a:t>
            </a:r>
            <a:r>
              <a:rPr lang="en-US" sz="2400" dirty="0" err="1">
                <a:latin typeface="+mn-lt"/>
              </a:rPr>
              <a:t>asta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tıbbi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maske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takılı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halde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temas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damlacık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izolasyon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önlemleri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alınarak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diğer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hastalar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ziyaretçiler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ile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teması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en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aza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indirecek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şekilde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mümkünse</a:t>
            </a:r>
            <a:r>
              <a:rPr lang="en-US" sz="2400" dirty="0">
                <a:latin typeface="+mn-lt"/>
              </a:rPr>
              <a:t> son </a:t>
            </a:r>
            <a:r>
              <a:rPr lang="en-US" sz="2400" dirty="0" err="1">
                <a:latin typeface="+mn-lt"/>
              </a:rPr>
              <a:t>vaka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olarak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alınmalı</a:t>
            </a:r>
            <a:endParaRPr lang="tr-TR" sz="2400" dirty="0">
              <a:latin typeface="+mn-lt"/>
            </a:endParaRP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57B729A-CBC7-4605-AFCC-D644F6704E6F}"/>
              </a:ext>
            </a:extLst>
          </p:cNvPr>
          <p:cNvSpPr txBox="1">
            <a:spLocks/>
          </p:cNvSpPr>
          <p:nvPr/>
        </p:nvSpPr>
        <p:spPr>
          <a:xfrm>
            <a:off x="1664965" y="202982"/>
            <a:ext cx="7752412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3200" dirty="0">
                <a:solidFill>
                  <a:schemeClr val="bg1"/>
                </a:solidFill>
              </a:rPr>
              <a:t>Hasta Odasının Özellikleri</a:t>
            </a:r>
          </a:p>
        </p:txBody>
      </p:sp>
    </p:spTree>
    <p:extLst>
      <p:ext uri="{BB962C8B-B14F-4D97-AF65-F5344CB8AC3E}">
        <p14:creationId xmlns:p14="http://schemas.microsoft.com/office/powerpoint/2010/main" val="12014394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4B96C5-B326-4522-9208-BA488EBA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154" y="1235096"/>
            <a:ext cx="10042223" cy="5096942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err="1">
                <a:latin typeface="+mn-lt"/>
              </a:rPr>
              <a:t>Hastanın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taşınması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sırasında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görev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alan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sağlık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personeli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tıbbi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maske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önlük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eldiven</a:t>
            </a:r>
            <a:r>
              <a:rPr lang="tr-TR" dirty="0">
                <a:latin typeface="+mn-lt"/>
              </a:rPr>
              <a:t> kullanmalı, </a:t>
            </a:r>
            <a:r>
              <a:rPr lang="en-US" dirty="0">
                <a:latin typeface="+mn-lt"/>
              </a:rPr>
              <a:t>el </a:t>
            </a:r>
            <a:r>
              <a:rPr lang="en-US" dirty="0" err="1">
                <a:latin typeface="+mn-lt"/>
              </a:rPr>
              <a:t>hijyenine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özen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gösterilmeli</a:t>
            </a:r>
            <a:r>
              <a:rPr lang="en-US" dirty="0">
                <a:latin typeface="+mn-lt"/>
              </a:rPr>
              <a:t>. </a:t>
            </a:r>
            <a:r>
              <a:rPr lang="en-US" dirty="0" err="1">
                <a:latin typeface="+mn-lt"/>
              </a:rPr>
              <a:t>Hastanın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genel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durumuna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göre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aerosolizasyon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oluşturabilecek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durumu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varsa</a:t>
            </a:r>
            <a:r>
              <a:rPr lang="en-US" dirty="0">
                <a:latin typeface="+mn-lt"/>
              </a:rPr>
              <a:t> N95/FFP2 </a:t>
            </a:r>
            <a:r>
              <a:rPr lang="en-US" dirty="0" err="1">
                <a:latin typeface="+mn-lt"/>
              </a:rPr>
              <a:t>maske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gözlük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yanında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bulundurmalı</a:t>
            </a:r>
            <a:endParaRPr lang="tr-TR" dirty="0">
              <a:latin typeface="+mn-lt"/>
            </a:endParaRPr>
          </a:p>
          <a:p>
            <a:pPr lvl="0"/>
            <a:endParaRPr lang="tr-TR" dirty="0">
              <a:latin typeface="+mn-lt"/>
            </a:endParaRPr>
          </a:p>
          <a:p>
            <a:pPr lvl="0"/>
            <a:r>
              <a:rPr lang="en-US" dirty="0">
                <a:latin typeface="+mn-lt"/>
              </a:rPr>
              <a:t>Hasta </a:t>
            </a:r>
            <a:r>
              <a:rPr lang="en-US" dirty="0" err="1">
                <a:latin typeface="+mn-lt"/>
              </a:rPr>
              <a:t>çevresi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hastanelerin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enfeksiyon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kontrol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komitelerinin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direktifleri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doğrultusunda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belirlenen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kurallara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göre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temizlenmeli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dezenfekte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edilmeli</a:t>
            </a:r>
            <a:endParaRPr lang="tr-TR" dirty="0">
              <a:latin typeface="+mn-lt"/>
            </a:endParaRPr>
          </a:p>
          <a:p>
            <a:pPr lvl="0"/>
            <a:endParaRPr lang="tr-TR" dirty="0">
              <a:latin typeface="+mn-lt"/>
            </a:endParaRPr>
          </a:p>
          <a:p>
            <a:pPr lvl="0"/>
            <a:r>
              <a:rPr lang="en-US" dirty="0" err="1">
                <a:latin typeface="+mn-lt"/>
              </a:rPr>
              <a:t>Kullanılmış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kişisel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koruyucu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ekipmanların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atılması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amacıyla</a:t>
            </a:r>
            <a:r>
              <a:rPr lang="en-US" dirty="0">
                <a:latin typeface="+mn-lt"/>
              </a:rPr>
              <a:t> hasta </a:t>
            </a:r>
            <a:r>
              <a:rPr lang="en-US" dirty="0" err="1">
                <a:latin typeface="+mn-lt"/>
              </a:rPr>
              <a:t>odası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girişinde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hasta </a:t>
            </a:r>
            <a:r>
              <a:rPr lang="en-US" dirty="0" err="1">
                <a:latin typeface="+mn-lt"/>
              </a:rPr>
              <a:t>odasının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içerisinde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iki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ayrı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tıbbi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atık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bulundurulmal</a:t>
            </a:r>
            <a:r>
              <a:rPr lang="tr-TR" dirty="0">
                <a:latin typeface="+mn-lt"/>
              </a:rPr>
              <a:t>ı</a:t>
            </a: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57B729A-CBC7-4605-AFCC-D644F6704E6F}"/>
              </a:ext>
            </a:extLst>
          </p:cNvPr>
          <p:cNvSpPr txBox="1">
            <a:spLocks/>
          </p:cNvSpPr>
          <p:nvPr/>
        </p:nvSpPr>
        <p:spPr>
          <a:xfrm>
            <a:off x="1664965" y="202982"/>
            <a:ext cx="7752412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3200" dirty="0">
                <a:solidFill>
                  <a:schemeClr val="bg1"/>
                </a:solidFill>
                <a:latin typeface="+mj-lt"/>
              </a:rPr>
              <a:t>Hasta Odasının Özellikleri</a:t>
            </a:r>
          </a:p>
        </p:txBody>
      </p:sp>
    </p:spTree>
    <p:extLst>
      <p:ext uri="{BB962C8B-B14F-4D97-AF65-F5344CB8AC3E}">
        <p14:creationId xmlns:p14="http://schemas.microsoft.com/office/powerpoint/2010/main" val="20889310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4B96C5-B326-4522-9208-BA488EBA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067" y="1361008"/>
            <a:ext cx="10261600" cy="517314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r-TR" dirty="0">
                <a:latin typeface="+mn-lt"/>
              </a:rPr>
              <a:t>Hasta odasına girişler sınırlandırılmalı, sadece hastanın bakımından sorumlu olan ve girişi gerekli olan personelin odaya girişine izin verilmeli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r-TR" dirty="0">
                <a:latin typeface="+mn-lt"/>
              </a:rPr>
              <a:t>Hasta ziyaretçileri yasaklanmalı ve refakatçi gerekli ise tek kişi ile kısıtlanmalı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r-TR" dirty="0">
                <a:latin typeface="+mn-lt"/>
              </a:rPr>
              <a:t>Hasta odasına girişlerde kişisel koruyucu malzemeler;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tr-TR" dirty="0">
                <a:latin typeface="+mn-lt"/>
              </a:rPr>
              <a:t>Eldiven,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tr-TR" dirty="0">
                <a:latin typeface="+mn-lt"/>
              </a:rPr>
              <a:t>Önlük (steril olmayan, tercihen </a:t>
            </a:r>
            <a:br>
              <a:rPr lang="tr-TR" dirty="0">
                <a:latin typeface="+mn-lt"/>
              </a:rPr>
            </a:br>
            <a:r>
              <a:rPr lang="tr-TR" dirty="0">
                <a:latin typeface="+mn-lt"/>
              </a:rPr>
              <a:t>sıvı geçirimsiz ve uzun kollu),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tr-TR" dirty="0">
                <a:latin typeface="+mn-lt"/>
              </a:rPr>
              <a:t>Tıbbi maske,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tr-TR" dirty="0">
                <a:latin typeface="+mn-lt"/>
              </a:rPr>
              <a:t>N95/</a:t>
            </a:r>
            <a:r>
              <a:rPr lang="tr-TR" dirty="0"/>
              <a:t>FFP2 </a:t>
            </a:r>
            <a:r>
              <a:rPr lang="en-US" dirty="0" err="1"/>
              <a:t>veya</a:t>
            </a:r>
            <a:r>
              <a:rPr lang="en-US" dirty="0"/>
              <a:t> N99/FFP3 </a:t>
            </a:r>
            <a:r>
              <a:rPr lang="tr-TR" dirty="0"/>
              <a:t> </a:t>
            </a:r>
            <a:r>
              <a:rPr lang="tr-TR" dirty="0">
                <a:latin typeface="+mn-lt"/>
              </a:rPr>
              <a:t>maske,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tr-TR" dirty="0">
                <a:latin typeface="+mn-lt"/>
              </a:rPr>
              <a:t>Gözlük / Yüz koruyucu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tr-TR" dirty="0">
                <a:latin typeface="+mn-lt"/>
              </a:rPr>
              <a:t>Alkol bazlı el antiseptiği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tr-TR" dirty="0"/>
              <a:t>Alkol bazlı </a:t>
            </a:r>
            <a:r>
              <a:rPr lang="en-US" dirty="0" err="1"/>
              <a:t>hızlı</a:t>
            </a:r>
            <a:r>
              <a:rPr lang="en-US" dirty="0"/>
              <a:t> </a:t>
            </a:r>
            <a:r>
              <a:rPr lang="en-US" dirty="0" err="1"/>
              <a:t>yüzey</a:t>
            </a:r>
            <a:r>
              <a:rPr lang="en-US" dirty="0"/>
              <a:t> </a:t>
            </a:r>
            <a:r>
              <a:rPr lang="en-US" dirty="0" err="1"/>
              <a:t>dezenfektanı</a:t>
            </a:r>
            <a:endParaRPr lang="tr-TR" dirty="0"/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57B729A-CBC7-4605-AFCC-D644F6704E6F}"/>
              </a:ext>
            </a:extLst>
          </p:cNvPr>
          <p:cNvSpPr txBox="1">
            <a:spLocks/>
          </p:cNvSpPr>
          <p:nvPr/>
        </p:nvSpPr>
        <p:spPr>
          <a:xfrm>
            <a:off x="1664965" y="202982"/>
            <a:ext cx="8955410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  <a:latin typeface="+mj-lt"/>
              </a:rPr>
              <a:t>Hasta Odasına Giriş ve Hastaya Yaklaşım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ağ Ayraç 4">
            <a:extLst>
              <a:ext uri="{FF2B5EF4-FFF2-40B4-BE49-F238E27FC236}">
                <a16:creationId xmlns:a16="http://schemas.microsoft.com/office/drawing/2014/main" id="{B79E3F31-4612-4F38-9CC6-94216924C749}"/>
              </a:ext>
            </a:extLst>
          </p:cNvPr>
          <p:cNvSpPr/>
          <p:nvPr/>
        </p:nvSpPr>
        <p:spPr>
          <a:xfrm>
            <a:off x="7130531" y="3648075"/>
            <a:ext cx="625493" cy="2581275"/>
          </a:xfrm>
          <a:prstGeom prst="rightBrace">
            <a:avLst>
              <a:gd name="adj1" fmla="val 62035"/>
              <a:gd name="adj2" fmla="val 47691"/>
            </a:avLst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BB8E146B-7986-45FC-ACE0-BD6DF040BE1E}"/>
              </a:ext>
            </a:extLst>
          </p:cNvPr>
          <p:cNvSpPr/>
          <p:nvPr/>
        </p:nvSpPr>
        <p:spPr>
          <a:xfrm>
            <a:off x="8058104" y="4227131"/>
            <a:ext cx="33493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hasta </a:t>
            </a:r>
            <a:r>
              <a:rPr lang="en-US" sz="2400" dirty="0" err="1"/>
              <a:t>odası</a:t>
            </a:r>
            <a:r>
              <a:rPr lang="en-US" sz="2400" dirty="0"/>
              <a:t> </a:t>
            </a:r>
            <a:r>
              <a:rPr lang="en-US" sz="2400" dirty="0" err="1"/>
              <a:t>girişinde</a:t>
            </a:r>
            <a:r>
              <a:rPr lang="en-US" sz="2400" dirty="0"/>
              <a:t> </a:t>
            </a:r>
            <a:r>
              <a:rPr lang="en-US" sz="2400" dirty="0" err="1"/>
              <a:t>hazır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bulundurulmalı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6642519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4B96C5-B326-4522-9208-BA488EBA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154" y="1532458"/>
            <a:ext cx="10155113" cy="50016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r-TR" dirty="0">
                <a:latin typeface="+mn-lt"/>
              </a:rPr>
              <a:t>Muayene, tedavi ve kişisel bakım yapan kişiler;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tr-TR" dirty="0">
                <a:latin typeface="+mn-lt"/>
              </a:rPr>
              <a:t>Eldiven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tr-TR" dirty="0">
                <a:latin typeface="+mn-lt"/>
              </a:rPr>
              <a:t>İzolasyon önlüğü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 err="1"/>
              <a:t>gözlük</a:t>
            </a:r>
            <a:r>
              <a:rPr lang="en-US" dirty="0"/>
              <a:t>/</a:t>
            </a:r>
            <a:r>
              <a:rPr lang="en-US" dirty="0" err="1"/>
              <a:t>yüz</a:t>
            </a:r>
            <a:r>
              <a:rPr lang="en-US" dirty="0"/>
              <a:t> </a:t>
            </a:r>
            <a:r>
              <a:rPr lang="en-US" dirty="0" err="1"/>
              <a:t>koruyucu</a:t>
            </a:r>
            <a:r>
              <a:rPr lang="tr-TR" dirty="0">
                <a:latin typeface="+mn-lt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tr-TR" b="1" dirty="0">
                <a:latin typeface="+mn-lt"/>
              </a:rPr>
              <a:t>Tıbbi maske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dirty="0">
                <a:latin typeface="+mn-lt"/>
              </a:rPr>
              <a:t>Hastanın </a:t>
            </a:r>
            <a:r>
              <a:rPr lang="tr-TR" b="1" dirty="0" err="1">
                <a:latin typeface="+mn-lt"/>
              </a:rPr>
              <a:t>sekresyonları</a:t>
            </a:r>
            <a:r>
              <a:rPr lang="tr-TR" b="1" dirty="0">
                <a:latin typeface="+mn-lt"/>
              </a:rPr>
              <a:t> veya vücut çıkartılarının </a:t>
            </a:r>
            <a:r>
              <a:rPr lang="tr-TR" b="1" dirty="0" err="1">
                <a:latin typeface="+mn-lt"/>
              </a:rPr>
              <a:t>aerosolizasyonuna</a:t>
            </a:r>
            <a:r>
              <a:rPr lang="tr-TR" b="1" dirty="0">
                <a:latin typeface="+mn-lt"/>
              </a:rPr>
              <a:t> neden olabilecek girişim yapılacağında N95/FFP2 </a:t>
            </a:r>
            <a:r>
              <a:rPr lang="en-US" b="1" dirty="0" err="1">
                <a:latin typeface="+mn-lt"/>
              </a:rPr>
              <a:t>veya</a:t>
            </a:r>
            <a:r>
              <a:rPr lang="en-US" b="1" dirty="0">
                <a:latin typeface="+mn-lt"/>
              </a:rPr>
              <a:t> N99/FFP3 </a:t>
            </a:r>
            <a:r>
              <a:rPr lang="tr-TR" b="1" dirty="0">
                <a:latin typeface="+mn-lt"/>
              </a:rPr>
              <a:t>maske ve gözlük / siperlik </a:t>
            </a:r>
            <a:r>
              <a:rPr lang="tr-TR" dirty="0">
                <a:latin typeface="+mn-lt"/>
              </a:rPr>
              <a:t>kullanılmasına özen gösterilmeli</a:t>
            </a: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57B729A-CBC7-4605-AFCC-D644F6704E6F}"/>
              </a:ext>
            </a:extLst>
          </p:cNvPr>
          <p:cNvSpPr txBox="1">
            <a:spLocks/>
          </p:cNvSpPr>
          <p:nvPr/>
        </p:nvSpPr>
        <p:spPr>
          <a:xfrm>
            <a:off x="1664965" y="202982"/>
            <a:ext cx="9107810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  <a:latin typeface="+mj-lt"/>
              </a:rPr>
              <a:t>Hasta Odasına Giriş ve Hastaya Yaklaşım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ağ Ayraç 4">
            <a:extLst>
              <a:ext uri="{FF2B5EF4-FFF2-40B4-BE49-F238E27FC236}">
                <a16:creationId xmlns:a16="http://schemas.microsoft.com/office/drawing/2014/main" id="{30A7C42F-47D8-48AC-92E7-4ABC343B5497}"/>
              </a:ext>
            </a:extLst>
          </p:cNvPr>
          <p:cNvSpPr/>
          <p:nvPr/>
        </p:nvSpPr>
        <p:spPr>
          <a:xfrm>
            <a:off x="5699351" y="2138063"/>
            <a:ext cx="186613" cy="1895241"/>
          </a:xfrm>
          <a:prstGeom prst="rightBrace">
            <a:avLst>
              <a:gd name="adj1" fmla="val 62035"/>
              <a:gd name="adj2" fmla="val 47691"/>
            </a:avLst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330F42CF-0ADA-4835-98F5-BBCF72744BDC}"/>
              </a:ext>
            </a:extLst>
          </p:cNvPr>
          <p:cNvSpPr/>
          <p:nvPr/>
        </p:nvSpPr>
        <p:spPr>
          <a:xfrm>
            <a:off x="6061091" y="2849787"/>
            <a:ext cx="1669047" cy="463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200" dirty="0" err="1"/>
              <a:t>kullanmalı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24528583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4B96C5-B326-4522-9208-BA488EBA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622" y="1427683"/>
            <a:ext cx="10103555" cy="48778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r-TR" dirty="0">
                <a:latin typeface="+mn-lt"/>
              </a:rPr>
              <a:t>Kişisel koruyucu ekipmanlar giyilirken ve çıkartılırken kurallara uygun bir şekilde sırayla giymeye (önlük, maske, gözlük, yüz koruyucusu ve eldiven) ve çıkarmaya (</a:t>
            </a:r>
            <a:r>
              <a:rPr lang="en-US" dirty="0" err="1">
                <a:latin typeface="+mn-lt"/>
              </a:rPr>
              <a:t>eldiven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gözlük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yüz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koruyucu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önlük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maske</a:t>
            </a:r>
            <a:r>
              <a:rPr lang="tr-TR" dirty="0">
                <a:latin typeface="+mn-lt"/>
              </a:rPr>
              <a:t>) dikkat edilmeli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r-TR" dirty="0">
                <a:latin typeface="+mn-lt"/>
              </a:rPr>
              <a:t>Özellikle maskenin hasta odasından çıktıktan sonra en son çıkartılması ve sonrasında el hijyeni uygulanması ihmal edilmemeli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r-TR" dirty="0">
                <a:latin typeface="+mn-lt"/>
              </a:rPr>
              <a:t>Eldivenin bütünlüğünün bozulduğu, belirgin şekilde </a:t>
            </a:r>
            <a:r>
              <a:rPr lang="tr-TR" dirty="0" err="1">
                <a:latin typeface="+mn-lt"/>
              </a:rPr>
              <a:t>kontamine</a:t>
            </a:r>
            <a:r>
              <a:rPr lang="tr-TR" dirty="0">
                <a:latin typeface="+mn-lt"/>
              </a:rPr>
              <a:t> olduğu durumda eldiven çıkartılarak, el hijyeni sağlanmalı ve yeni eldiven giyilmeli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tr-TR" dirty="0">
              <a:latin typeface="+mn-lt"/>
            </a:endParaRP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57B729A-CBC7-4605-AFCC-D644F6704E6F}"/>
              </a:ext>
            </a:extLst>
          </p:cNvPr>
          <p:cNvSpPr txBox="1">
            <a:spLocks/>
          </p:cNvSpPr>
          <p:nvPr/>
        </p:nvSpPr>
        <p:spPr>
          <a:xfrm>
            <a:off x="1664964" y="202982"/>
            <a:ext cx="8831585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  <a:latin typeface="+mj-lt"/>
              </a:rPr>
              <a:t>Hasta Odasına Giriş ve Hastaya Yaklaşım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82889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4B96C5-B326-4522-9208-BA488EBA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467" y="1343378"/>
            <a:ext cx="10058400" cy="50574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r-TR" b="1" dirty="0" err="1">
                <a:latin typeface="+mn-lt"/>
              </a:rPr>
              <a:t>Aerosolizasyona</a:t>
            </a:r>
            <a:r>
              <a:rPr lang="tr-TR" b="1" dirty="0">
                <a:latin typeface="+mn-lt"/>
              </a:rPr>
              <a:t> neden olabilecek işlemler </a:t>
            </a:r>
            <a:r>
              <a:rPr lang="tr-TR" dirty="0">
                <a:latin typeface="+mn-lt"/>
              </a:rPr>
              <a:t>sırasında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tr-TR" dirty="0">
                <a:latin typeface="+mn-lt"/>
              </a:rPr>
              <a:t>Hasta odasında mutlak ihtiyaç duyulan sağlık personeli dışında kimse olmamasına özen gösterilmeli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tr-TR" dirty="0">
                <a:latin typeface="+mn-lt"/>
              </a:rPr>
              <a:t>İşlem sırasında kapının kapalı olması sağlanmalı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tr-TR" dirty="0">
                <a:latin typeface="+mn-lt"/>
              </a:rPr>
              <a:t>İşlem sonrasında bir süre, giriş-çıkış dahil kapı açık tutulmamalı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tr-TR" dirty="0">
                <a:latin typeface="+mn-lt"/>
              </a:rPr>
              <a:t>İlgili işlemler, doğal hava akışı ile yeterince havalandırılan, tercihen negatif basınçlı odalarda yapılmalı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tr-TR" dirty="0">
              <a:latin typeface="+mn-lt"/>
            </a:endParaRP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57B729A-CBC7-4605-AFCC-D644F6704E6F}"/>
              </a:ext>
            </a:extLst>
          </p:cNvPr>
          <p:cNvSpPr txBox="1">
            <a:spLocks/>
          </p:cNvSpPr>
          <p:nvPr/>
        </p:nvSpPr>
        <p:spPr>
          <a:xfrm>
            <a:off x="1664965" y="202982"/>
            <a:ext cx="9445658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  <a:latin typeface="+mj-lt"/>
              </a:rPr>
              <a:t>Hasta Odasına Giriş ve Hastaya Yaklaşım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25047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4B96C5-B326-4522-9208-BA488EBA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155" y="1361008"/>
            <a:ext cx="9445658" cy="485881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r-TR" dirty="0">
                <a:latin typeface="+mn-lt"/>
              </a:rPr>
              <a:t>Hastaya temas öncesi ve sonrasında el hijyenine dikkat edilmeli (Sabun ve su veya alkol bazlı el antiseptikleri kullanılabilir)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r-TR" dirty="0">
                <a:latin typeface="+mn-lt"/>
              </a:rPr>
              <a:t>Eller gözle görülür derecede kirli ise el antiseptiği yerine mutlaka su ile sabun kullanılmalı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r-TR" dirty="0">
                <a:latin typeface="+mn-lt"/>
              </a:rPr>
              <a:t>Hasta, tıbbi açıdan önemli bir neden olmadıkça odasından çıkarılmamalı, odadan çıkması gerekli ise tıbbi maske ile transferi yapılmalı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latin typeface="+mn-lt"/>
              </a:rPr>
              <a:t>Hasta </a:t>
            </a:r>
            <a:r>
              <a:rPr lang="en-US" dirty="0" err="1">
                <a:latin typeface="+mn-lt"/>
              </a:rPr>
              <a:t>noninvaziv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veya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invaziv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solunum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desteği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tedavisi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altında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ise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solunum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izolasyon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önlemlerine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uyulmalı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cerrahi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maske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yerine</a:t>
            </a:r>
            <a:r>
              <a:rPr lang="en-US" dirty="0">
                <a:latin typeface="+mn-lt"/>
              </a:rPr>
              <a:t> N95 </a:t>
            </a:r>
            <a:r>
              <a:rPr lang="en-US" dirty="0" err="1">
                <a:latin typeface="+mn-lt"/>
              </a:rPr>
              <a:t>maske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önerilir</a:t>
            </a:r>
            <a:r>
              <a:rPr lang="en-US" dirty="0">
                <a:latin typeface="+mn-lt"/>
              </a:rPr>
              <a:t>.</a:t>
            </a:r>
            <a:endParaRPr lang="tr-TR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r-TR" dirty="0">
                <a:latin typeface="+mn-lt"/>
              </a:rPr>
              <a:t>Hastanın bulunduğu ortam ve çevre temizliği amacıyla </a:t>
            </a:r>
            <a:r>
              <a:rPr lang="en-US" dirty="0" err="1">
                <a:latin typeface="+mn-lt"/>
              </a:rPr>
              <a:t>enfeksiyon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kontrol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komitelerinin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direktifleri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doğrultusunda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belirlenen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kurallara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göre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temizlenmeli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dezenfekte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edilmelidir</a:t>
            </a:r>
            <a:r>
              <a:rPr lang="en-US" dirty="0">
                <a:latin typeface="+mn-lt"/>
              </a:rPr>
              <a:t>.</a:t>
            </a:r>
            <a:endParaRPr lang="tr-TR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tr-TR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604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id="{2CC4340C-1A43-41B4-8339-445BCF865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581" y="1391992"/>
            <a:ext cx="9709610" cy="492513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dirty="0">
                <a:latin typeface="+mn-lt"/>
              </a:rPr>
              <a:t>Beta-</a:t>
            </a:r>
            <a:r>
              <a:rPr lang="tr-TR" dirty="0" err="1">
                <a:latin typeface="+mn-lt"/>
              </a:rPr>
              <a:t>coronavirus</a:t>
            </a:r>
            <a:r>
              <a:rPr lang="tr-TR" dirty="0">
                <a:latin typeface="+mn-lt"/>
              </a:rPr>
              <a:t> ailesi: SARS-</a:t>
            </a:r>
            <a:r>
              <a:rPr lang="tr-TR" dirty="0" err="1">
                <a:latin typeface="+mn-lt"/>
              </a:rPr>
              <a:t>CoV</a:t>
            </a:r>
            <a:r>
              <a:rPr lang="tr-TR" dirty="0">
                <a:latin typeface="+mn-lt"/>
              </a:rPr>
              <a:t> ve MERS-</a:t>
            </a:r>
            <a:r>
              <a:rPr lang="tr-TR" dirty="0" err="1">
                <a:latin typeface="+mn-lt"/>
              </a:rPr>
              <a:t>CoV</a:t>
            </a:r>
            <a:r>
              <a:rPr lang="tr-TR" dirty="0">
                <a:latin typeface="+mn-lt"/>
              </a:rPr>
              <a:t> da aynı aile içinde yer almakta olup ciddi solunum yetmezliği oluşturan virüslerdir. </a:t>
            </a:r>
          </a:p>
          <a:p>
            <a:pPr>
              <a:lnSpc>
                <a:spcPct val="120000"/>
              </a:lnSpc>
            </a:pPr>
            <a:r>
              <a:rPr lang="tr-TR" dirty="0">
                <a:latin typeface="+mn-lt"/>
              </a:rPr>
              <a:t>Fatalite hızı </a:t>
            </a:r>
          </a:p>
          <a:p>
            <a:pPr lvl="1">
              <a:lnSpc>
                <a:spcPct val="120000"/>
              </a:lnSpc>
            </a:pPr>
            <a:r>
              <a:rPr lang="tr-TR" dirty="0">
                <a:latin typeface="+mn-lt"/>
              </a:rPr>
              <a:t>SARS salgınında %11</a:t>
            </a:r>
          </a:p>
          <a:p>
            <a:pPr lvl="1">
              <a:lnSpc>
                <a:spcPct val="120000"/>
              </a:lnSpc>
            </a:pPr>
            <a:r>
              <a:rPr lang="tr-TR" dirty="0">
                <a:latin typeface="+mn-lt"/>
              </a:rPr>
              <a:t>MERS-</a:t>
            </a:r>
            <a:r>
              <a:rPr lang="tr-TR" dirty="0" err="1">
                <a:latin typeface="+mn-lt"/>
              </a:rPr>
              <a:t>CoV’da</a:t>
            </a:r>
            <a:r>
              <a:rPr lang="tr-TR" dirty="0">
                <a:latin typeface="+mn-lt"/>
              </a:rPr>
              <a:t> %35-50 </a:t>
            </a:r>
          </a:p>
          <a:p>
            <a:pPr lvl="1">
              <a:lnSpc>
                <a:spcPct val="120000"/>
              </a:lnSpc>
            </a:pPr>
            <a:r>
              <a:rPr lang="tr-TR" dirty="0">
                <a:latin typeface="+mn-lt"/>
              </a:rPr>
              <a:t>2019-nCoV %3,8 (</a:t>
            </a:r>
            <a:r>
              <a:rPr lang="tr-TR" sz="2000" i="1" dirty="0">
                <a:latin typeface="+mn-lt"/>
              </a:rPr>
              <a:t>eldeki verilere göre)</a:t>
            </a:r>
          </a:p>
        </p:txBody>
      </p:sp>
      <p:sp>
        <p:nvSpPr>
          <p:cNvPr id="10" name="Unvan 1">
            <a:extLst>
              <a:ext uri="{FF2B5EF4-FFF2-40B4-BE49-F238E27FC236}">
                <a16:creationId xmlns:a16="http://schemas.microsoft.com/office/drawing/2014/main" id="{7818049D-8BBA-44B7-8302-7F0CFE50BCC5}"/>
              </a:ext>
            </a:extLst>
          </p:cNvPr>
          <p:cNvSpPr txBox="1">
            <a:spLocks/>
          </p:cNvSpPr>
          <p:nvPr/>
        </p:nvSpPr>
        <p:spPr>
          <a:xfrm>
            <a:off x="1664965" y="202982"/>
            <a:ext cx="7752412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3200" dirty="0">
                <a:solidFill>
                  <a:schemeClr val="bg1"/>
                </a:solidFill>
                <a:latin typeface="+mj-lt"/>
              </a:rPr>
              <a:t>Yeni </a:t>
            </a:r>
            <a:r>
              <a:rPr lang="tr-TR" sz="3200" dirty="0" err="1">
                <a:solidFill>
                  <a:schemeClr val="bg1"/>
                </a:solidFill>
                <a:latin typeface="+mj-lt"/>
              </a:rPr>
              <a:t>Coronavirus</a:t>
            </a:r>
            <a:r>
              <a:rPr lang="tr-TR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chemeClr val="bg1"/>
                </a:solidFill>
              </a:rPr>
              <a:t>SARS-CoV-2 </a:t>
            </a:r>
            <a:r>
              <a:rPr lang="tr-TR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73469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4B96C5-B326-4522-9208-BA488EBA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154" y="1389583"/>
            <a:ext cx="9872889" cy="42968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r-TR" dirty="0">
                <a:latin typeface="+mn-lt"/>
              </a:rPr>
              <a:t>Hasta çıkartıları ve </a:t>
            </a:r>
            <a:r>
              <a:rPr lang="tr-TR" dirty="0" err="1">
                <a:latin typeface="+mn-lt"/>
              </a:rPr>
              <a:t>sekresyonları</a:t>
            </a:r>
            <a:r>
              <a:rPr lang="tr-TR" dirty="0">
                <a:latin typeface="+mn-lt"/>
              </a:rPr>
              <a:t> ile </a:t>
            </a:r>
            <a:r>
              <a:rPr lang="tr-TR" dirty="0" err="1">
                <a:latin typeface="+mn-lt"/>
              </a:rPr>
              <a:t>kontamine</a:t>
            </a:r>
            <a:r>
              <a:rPr lang="tr-TR" dirty="0">
                <a:latin typeface="+mn-lt"/>
              </a:rPr>
              <a:t> olan yüzeylerin temizliği “Hastane Öncesi Acil Sağlık Hizmetlerinde Enfeksiyon Hastalıklarından Korunma Rehberi’ne” uygun olarak sağlanmalı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r-TR" dirty="0">
                <a:latin typeface="+mn-lt"/>
              </a:rPr>
              <a:t>Hasta odayı boşalttıktan sonra;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tr-TR" dirty="0"/>
              <a:t>O</a:t>
            </a:r>
            <a:r>
              <a:rPr lang="tr-TR" dirty="0">
                <a:latin typeface="+mn-lt"/>
              </a:rPr>
              <a:t>da temizliği ve yer yüzey dezenfeksiyonu yapılır,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tr-TR" dirty="0"/>
              <a:t>O</a:t>
            </a:r>
            <a:r>
              <a:rPr lang="tr-TR" dirty="0">
                <a:latin typeface="+mn-lt"/>
              </a:rPr>
              <a:t>danın havalandırılmasının ardından odaya yeni bir hasta alınabilir</a:t>
            </a:r>
          </a:p>
        </p:txBody>
      </p:sp>
    </p:spTree>
    <p:extLst>
      <p:ext uri="{BB962C8B-B14F-4D97-AF65-F5344CB8AC3E}">
        <p14:creationId xmlns:p14="http://schemas.microsoft.com/office/powerpoint/2010/main" val="294885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4B96C5-B326-4522-9208-BA488EBA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155" y="1532458"/>
            <a:ext cx="9445658" cy="37930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r-TR" dirty="0">
                <a:latin typeface="+mn-lt"/>
              </a:rPr>
              <a:t>COVID-19 tanısı almış hastaya ölümü sonrasında, otopsi yapan kişiler veya </a:t>
            </a:r>
            <a:r>
              <a:rPr lang="tr-TR" dirty="0" err="1">
                <a:latin typeface="+mn-lt"/>
              </a:rPr>
              <a:t>gasilhane</a:t>
            </a:r>
            <a:r>
              <a:rPr lang="tr-TR" dirty="0">
                <a:latin typeface="+mn-lt"/>
              </a:rPr>
              <a:t> çalışanları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tr-TR" dirty="0"/>
              <a:t>Temasları sırasında kalın eldiven, N95/FFP2 </a:t>
            </a:r>
            <a:r>
              <a:rPr lang="en-US" dirty="0" err="1"/>
              <a:t>veya</a:t>
            </a:r>
            <a:r>
              <a:rPr lang="en-US" dirty="0"/>
              <a:t> N99/FFP3</a:t>
            </a:r>
            <a:r>
              <a:rPr lang="tr-TR" dirty="0"/>
              <a:t> maske, gözlük / yüz koruyucu ve önlük kullanmalı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r-TR" dirty="0">
                <a:latin typeface="+mn-lt"/>
              </a:rPr>
              <a:t>Olası/kesin COVID-19 vakalarının ölümü halinde özel bir defin işlemi yoktur. 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tr-TR" b="1" dirty="0"/>
              <a:t>Standart defin işlemleri uygulanır.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tr-TR" dirty="0">
              <a:latin typeface="+mn-lt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00BD3115-2E8C-4B7D-B26C-B8E666807D13}"/>
              </a:ext>
            </a:extLst>
          </p:cNvPr>
          <p:cNvSpPr/>
          <p:nvPr/>
        </p:nvSpPr>
        <p:spPr>
          <a:xfrm>
            <a:off x="1461155" y="489845"/>
            <a:ext cx="10127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COVID-19</a:t>
            </a:r>
            <a:r>
              <a:rPr lang="tr-TR" sz="2800" dirty="0"/>
              <a:t> </a:t>
            </a:r>
            <a:r>
              <a:rPr lang="tr-TR" sz="2800" b="1" dirty="0">
                <a:solidFill>
                  <a:schemeClr val="bg1"/>
                </a:solidFill>
              </a:rPr>
              <a:t>tanısı almış hastaya ölümü sonrasında,</a:t>
            </a:r>
          </a:p>
        </p:txBody>
      </p:sp>
    </p:spTree>
    <p:extLst>
      <p:ext uri="{BB962C8B-B14F-4D97-AF65-F5344CB8AC3E}">
        <p14:creationId xmlns:p14="http://schemas.microsoft.com/office/powerpoint/2010/main" val="32103852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4B96C5-B326-4522-9208-BA488EBA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156" y="1465784"/>
            <a:ext cx="10114844" cy="46587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r-TR" sz="2400" dirty="0">
                <a:latin typeface="+mn-lt"/>
              </a:rPr>
              <a:t>Ambulanslarda kişisel koruyucu ekipman hazır olarak bulundurulmalı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r-TR" sz="2400" dirty="0">
                <a:latin typeface="+mn-lt"/>
              </a:rPr>
              <a:t>Hastaya ilk müdahale eden sağlık kurumuna hasta teslim edilene kadar ve ambulans temizlenene kadar kişisel koruyucu ekipman kullanılmalı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r-TR" sz="2400" dirty="0">
                <a:latin typeface="+mn-lt"/>
              </a:rPr>
              <a:t>Hastanın </a:t>
            </a:r>
            <a:r>
              <a:rPr lang="tr-TR" sz="2400" b="1" dirty="0" err="1">
                <a:latin typeface="+mn-lt"/>
              </a:rPr>
              <a:t>sekresyonları</a:t>
            </a:r>
            <a:r>
              <a:rPr lang="tr-TR" sz="2400" b="1" dirty="0">
                <a:latin typeface="+mn-lt"/>
              </a:rPr>
              <a:t> veya vücut çıkartılarının </a:t>
            </a:r>
            <a:r>
              <a:rPr lang="tr-TR" sz="2400" b="1" dirty="0" err="1">
                <a:latin typeface="+mn-lt"/>
              </a:rPr>
              <a:t>aerosolizasyonuna</a:t>
            </a:r>
            <a:r>
              <a:rPr lang="tr-TR" sz="2400" b="1" dirty="0">
                <a:latin typeface="+mn-lt"/>
              </a:rPr>
              <a:t> neden olabilecek girişim yapılacağında N95/FFP2 </a:t>
            </a:r>
            <a:r>
              <a:rPr lang="en-US" sz="2400" b="1" dirty="0" err="1">
                <a:latin typeface="+mn-lt"/>
              </a:rPr>
              <a:t>veya</a:t>
            </a:r>
            <a:r>
              <a:rPr lang="en-US" sz="2400" b="1" dirty="0">
                <a:latin typeface="+mn-lt"/>
              </a:rPr>
              <a:t> N99/FFP3 </a:t>
            </a:r>
            <a:r>
              <a:rPr lang="tr-TR" sz="2400" b="1" dirty="0">
                <a:latin typeface="+mn-lt"/>
              </a:rPr>
              <a:t>maske ve gözlük / yüz koruyucu </a:t>
            </a:r>
            <a:r>
              <a:rPr lang="tr-TR" sz="2400" dirty="0">
                <a:latin typeface="+mn-lt"/>
              </a:rPr>
              <a:t>kullanılmasına özen gösterilmeli</a:t>
            </a: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57B729A-CBC7-4605-AFCC-D644F6704E6F}"/>
              </a:ext>
            </a:extLst>
          </p:cNvPr>
          <p:cNvSpPr txBox="1">
            <a:spLocks/>
          </p:cNvSpPr>
          <p:nvPr/>
        </p:nvSpPr>
        <p:spPr>
          <a:xfrm>
            <a:off x="1664965" y="202982"/>
            <a:ext cx="7752412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3200" dirty="0">
                <a:solidFill>
                  <a:schemeClr val="bg1"/>
                </a:solidFill>
                <a:latin typeface="+mj-lt"/>
              </a:rPr>
              <a:t>Hasta Nakli</a:t>
            </a:r>
          </a:p>
        </p:txBody>
      </p:sp>
    </p:spTree>
    <p:extLst>
      <p:ext uri="{BB962C8B-B14F-4D97-AF65-F5344CB8AC3E}">
        <p14:creationId xmlns:p14="http://schemas.microsoft.com/office/powerpoint/2010/main" val="30357139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4B96C5-B326-4522-9208-BA488EBA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155" y="1408633"/>
            <a:ext cx="9445658" cy="48207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r-TR" dirty="0">
                <a:latin typeface="+mn-lt"/>
              </a:rPr>
              <a:t>Olası/kesin </a:t>
            </a:r>
            <a:r>
              <a:rPr lang="tr-TR" dirty="0"/>
              <a:t>COVID-19</a:t>
            </a:r>
            <a:r>
              <a:rPr lang="tr-TR" dirty="0">
                <a:latin typeface="+mn-lt"/>
              </a:rPr>
              <a:t> vakasının nakli sonrasında ambulanslar temizlenmeli ve dezenfeksiyonu sağlanmalı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r-TR" dirty="0">
                <a:latin typeface="+mn-lt"/>
              </a:rPr>
              <a:t>Temizleme işlemi kişisel koruyucu donanım giyilerek yapılmalı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r-TR" dirty="0">
                <a:latin typeface="+mn-lt"/>
              </a:rPr>
              <a:t>Ambulans temizliği “Hastane Öncesi Acil Sağlık Hizmetlerinde Enfeksiyon Hastalıklarından Korunma Rehberine” uygun olarak yapılmalı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r-TR" dirty="0">
                <a:latin typeface="+mn-lt"/>
              </a:rPr>
              <a:t>Ambulans temizliği yapılmadan başka bir vakaya gidilmemeli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tr-TR" dirty="0">
              <a:latin typeface="+mn-lt"/>
            </a:endParaRP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57B729A-CBC7-4605-AFCC-D644F6704E6F}"/>
              </a:ext>
            </a:extLst>
          </p:cNvPr>
          <p:cNvSpPr txBox="1">
            <a:spLocks/>
          </p:cNvSpPr>
          <p:nvPr/>
        </p:nvSpPr>
        <p:spPr>
          <a:xfrm>
            <a:off x="1664965" y="202982"/>
            <a:ext cx="7752412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3200" dirty="0">
                <a:solidFill>
                  <a:schemeClr val="bg1"/>
                </a:solidFill>
                <a:latin typeface="+mj-lt"/>
              </a:rPr>
              <a:t>Hasta Nakli</a:t>
            </a:r>
          </a:p>
        </p:txBody>
      </p:sp>
    </p:spTree>
    <p:extLst>
      <p:ext uri="{BB962C8B-B14F-4D97-AF65-F5344CB8AC3E}">
        <p14:creationId xmlns:p14="http://schemas.microsoft.com/office/powerpoint/2010/main" val="12549694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4B96C5-B326-4522-9208-BA488EBA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3386" y="6502400"/>
            <a:ext cx="9445658" cy="355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tr-TR" sz="1600" dirty="0">
                <a:latin typeface="+mn-lt"/>
              </a:rPr>
              <a:t>Hastane Öncesi Acil Sağlık Hizmetlerinde Enfeksiyon Hastalıklarından Korunma Rehberi</a:t>
            </a:r>
          </a:p>
        </p:txBody>
      </p:sp>
      <p:sp>
        <p:nvSpPr>
          <p:cNvPr id="5" name="Unvan 1">
            <a:extLst>
              <a:ext uri="{FF2B5EF4-FFF2-40B4-BE49-F238E27FC236}">
                <a16:creationId xmlns:a16="http://schemas.microsoft.com/office/drawing/2014/main" id="{922E75BF-FCB7-4CE5-B102-5C6C2397FD40}"/>
              </a:ext>
            </a:extLst>
          </p:cNvPr>
          <p:cNvSpPr txBox="1">
            <a:spLocks/>
          </p:cNvSpPr>
          <p:nvPr/>
        </p:nvSpPr>
        <p:spPr>
          <a:xfrm>
            <a:off x="1664965" y="202982"/>
            <a:ext cx="9053312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2000" dirty="0">
                <a:solidFill>
                  <a:schemeClr val="bg1"/>
                </a:solidFill>
                <a:latin typeface="+mj-lt"/>
              </a:rPr>
              <a:t>Ambulans ve acil sağlık araçlarının temizliği ve dezenfeksiyonu için önerilen ürünler* ve özellikleri</a:t>
            </a:r>
          </a:p>
        </p:txBody>
      </p:sp>
      <p:graphicFrame>
        <p:nvGraphicFramePr>
          <p:cNvPr id="6" name="İçerik Yer Tutucusu 3">
            <a:extLst>
              <a:ext uri="{FF2B5EF4-FFF2-40B4-BE49-F238E27FC236}">
                <a16:creationId xmlns:a16="http://schemas.microsoft.com/office/drawing/2014/main" id="{63D74027-E6F5-458A-B027-E284664DB0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48367"/>
              </p:ext>
            </p:extLst>
          </p:nvPr>
        </p:nvGraphicFramePr>
        <p:xfrm>
          <a:off x="436928" y="1090354"/>
          <a:ext cx="11574450" cy="5530028"/>
        </p:xfrm>
        <a:graphic>
          <a:graphicData uri="http://schemas.openxmlformats.org/drawingml/2006/table">
            <a:tbl>
              <a:tblPr firstRow="1" bandRow="1" bandCol="1">
                <a:tableStyleId>{F2DE63D5-997A-4646-A377-4702673A728D}</a:tableStyleId>
              </a:tblPr>
              <a:tblGrid>
                <a:gridCol w="1896717">
                  <a:extLst>
                    <a:ext uri="{9D8B030D-6E8A-4147-A177-3AD203B41FA5}">
                      <a16:colId xmlns:a16="http://schemas.microsoft.com/office/drawing/2014/main" val="3343801322"/>
                    </a:ext>
                  </a:extLst>
                </a:gridCol>
                <a:gridCol w="1493288">
                  <a:extLst>
                    <a:ext uri="{9D8B030D-6E8A-4147-A177-3AD203B41FA5}">
                      <a16:colId xmlns:a16="http://schemas.microsoft.com/office/drawing/2014/main" val="323577872"/>
                    </a:ext>
                  </a:extLst>
                </a:gridCol>
                <a:gridCol w="3921098">
                  <a:extLst>
                    <a:ext uri="{9D8B030D-6E8A-4147-A177-3AD203B41FA5}">
                      <a16:colId xmlns:a16="http://schemas.microsoft.com/office/drawing/2014/main" val="1820150166"/>
                    </a:ext>
                  </a:extLst>
                </a:gridCol>
                <a:gridCol w="4263347">
                  <a:extLst>
                    <a:ext uri="{9D8B030D-6E8A-4147-A177-3AD203B41FA5}">
                      <a16:colId xmlns:a16="http://schemas.microsoft.com/office/drawing/2014/main" val="3292546039"/>
                    </a:ext>
                  </a:extLst>
                </a:gridCol>
              </a:tblGrid>
              <a:tr h="2637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Ürün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9" marR="5754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Kullanım yeri</a:t>
                      </a:r>
                      <a:endParaRPr lang="tr-T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9" marR="57549" marT="0" marB="0" anchor="ctr"/>
                </a:tc>
                <a:tc>
                  <a:txBody>
                    <a:bodyPr/>
                    <a:lstStyle/>
                    <a:p>
                      <a:pPr indent="571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Avantajları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9" marR="5754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Dezavantajları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9" marR="57549" marT="0" marB="0" anchor="ctr"/>
                </a:tc>
                <a:extLst>
                  <a:ext uri="{0D108BD9-81ED-4DB2-BD59-A6C34878D82A}">
                    <a16:rowId xmlns:a16="http://schemas.microsoft.com/office/drawing/2014/main" val="2118704691"/>
                  </a:ext>
                </a:extLst>
              </a:tr>
              <a:tr h="14131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Alkol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Çözeltileri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Etil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izopropil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az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%70lik) (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Etil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alkol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Etanol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Cas No: 64-17-5)**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9" marR="57549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Steteskoplar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Pulsoksimetreler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Defibrilatör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kaşıkları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vb.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49" marR="57549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Toksisite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yok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Düşük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maliyet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Hızlı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etki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Tortu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bırakmaz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49" marR="57549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Çabuk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buharlaştığından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ideal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bir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yüzey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dezenfektanı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değildir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Son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derece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yanıcıdır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Plastik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kauçuk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ve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silikon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materyaller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için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zararlıdır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Organik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materyaller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tarafından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deaktive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edilir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(Bu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nedenle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kullanım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öncesi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yüzeylerin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temizlenmesi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gerekir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).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49" marR="57549" marT="0" marB="0" anchor="ctr"/>
                </a:tc>
                <a:extLst>
                  <a:ext uri="{0D108BD9-81ED-4DB2-BD59-A6C34878D82A}">
                    <a16:rowId xmlns:a16="http://schemas.microsoft.com/office/drawing/2014/main" val="2070602711"/>
                  </a:ext>
                </a:extLst>
              </a:tr>
              <a:tr h="15213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Standart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Çamaşır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suyu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*** (1:10 normal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sulandırmada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) (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Sodyum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hipoklorit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Cas No: 7681-52-9) **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9" marR="57549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Dış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yüzeyler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Kan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bulaşları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49" marR="57549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Düşük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maliyet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Hızlı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etki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Ulaşımı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kolay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Kullanıma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hazır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mendil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ve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spreyleri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mevcut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Sporosidal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ve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virüsidal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C.difficile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ve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Norovirus’a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karşı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49" marR="57549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Metal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ekipmanlara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zararlı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Organik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materyaller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tarafından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deaktive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edilir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(Bu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nedenle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kullanım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öncesi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yüzeylerin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temizlenmesi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gerekir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).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Cilt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ve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mükoz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membranlara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karşı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tahriş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edicidir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Sulandırıldıktan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sonra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24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saat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içinde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kullanılmalıdır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Giysileri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boyayabilir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49" marR="57549" marT="0" marB="0" anchor="ctr"/>
                </a:tc>
                <a:extLst>
                  <a:ext uri="{0D108BD9-81ED-4DB2-BD59-A6C34878D82A}">
                    <a16:rowId xmlns:a16="http://schemas.microsoft.com/office/drawing/2014/main" val="3398805687"/>
                  </a:ext>
                </a:extLst>
              </a:tr>
              <a:tr h="14131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Hidrojen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Peroksit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(%0,5) (Cas No: 7722-84-1)**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9" marR="57549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Ekipmanların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dış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yüzeyleri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Zemin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Duvarlar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49" marR="57549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Çevre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için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güvenli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Toksik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değil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Hızlı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etki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Organik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madde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varlığında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aktif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Mendil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ve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sıvı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hali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mevcut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Deterjan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özelliği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nedeniyle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mükemmel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temizleme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özelliği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49" marR="57549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Bakır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çinko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pirinç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akrilik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ve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alüminyuma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zararlı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49" marR="57549" marT="0" marB="0" anchor="ctr"/>
                </a:tc>
                <a:extLst>
                  <a:ext uri="{0D108BD9-81ED-4DB2-BD59-A6C34878D82A}">
                    <a16:rowId xmlns:a16="http://schemas.microsoft.com/office/drawing/2014/main" val="3393430406"/>
                  </a:ext>
                </a:extLst>
              </a:tr>
              <a:tr h="8005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Kuaterner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amonyum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bileşikleri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b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Quats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9" marR="57549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Zemin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Duvarlar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49" marR="57549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Toksik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değil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Aşındırmaz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Deterjan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özelliği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nedeniyle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iyi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temizleme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özelliği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49" marR="57549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Tıbbi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aletlerin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dezenfeksiyonunda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kullanılamaz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Dar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mikrobiyal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spektrum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nedeniyle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dezenfektan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olarak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sınırlı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kullanım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49" marR="57549" marT="0" marB="0" anchor="ctr"/>
                </a:tc>
                <a:extLst>
                  <a:ext uri="{0D108BD9-81ED-4DB2-BD59-A6C34878D82A}">
                    <a16:rowId xmlns:a16="http://schemas.microsoft.com/office/drawing/2014/main" val="2558717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8547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4B96C5-B326-4522-9208-BA488EBA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690" y="1120140"/>
            <a:ext cx="10721340" cy="553487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800" dirty="0" err="1">
                <a:latin typeface="+mn-lt"/>
              </a:rPr>
              <a:t>Hastalığın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yayılımını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kontrol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altında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tutmaya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yönelik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olarak</a:t>
            </a:r>
            <a:r>
              <a:rPr lang="en-US" sz="2800" dirty="0">
                <a:latin typeface="+mn-lt"/>
              </a:rPr>
              <a:t> </a:t>
            </a:r>
            <a:endParaRPr lang="tr-TR" sz="2800" dirty="0">
              <a:latin typeface="+mn-lt"/>
            </a:endParaRPr>
          </a:p>
          <a:p>
            <a:pPr lvl="0">
              <a:lnSpc>
                <a:spcPct val="120000"/>
              </a:lnSpc>
            </a:pPr>
            <a:r>
              <a:rPr lang="en-US" sz="2800" dirty="0" err="1">
                <a:latin typeface="+mn-lt"/>
              </a:rPr>
              <a:t>Olası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kesin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vakaların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mümkün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olduğu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kadar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öncesinde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bilgilendirme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ile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hastanede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ayrı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alanlara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başvurmaları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sağlanmalı</a:t>
            </a:r>
            <a:endParaRPr lang="tr-TR" sz="2800" dirty="0">
              <a:latin typeface="+mn-lt"/>
            </a:endParaRPr>
          </a:p>
          <a:p>
            <a:pPr lvl="0">
              <a:lnSpc>
                <a:spcPct val="120000"/>
              </a:lnSpc>
            </a:pPr>
            <a:r>
              <a:rPr lang="en-US" sz="2800" dirty="0" err="1">
                <a:latin typeface="+mn-lt"/>
              </a:rPr>
              <a:t>Mümkün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olduğunca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hastaların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muayene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tetkik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bakımları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sırasında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ortamda</a:t>
            </a:r>
            <a:r>
              <a:rPr lang="en-US" sz="2800" dirty="0">
                <a:latin typeface="+mn-lt"/>
              </a:rPr>
              <a:t> o </a:t>
            </a:r>
            <a:r>
              <a:rPr lang="en-US" sz="2800" dirty="0" err="1">
                <a:latin typeface="+mn-lt"/>
              </a:rPr>
              <a:t>sırada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gerekli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olmayan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kişiler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bulundurulmamalı</a:t>
            </a:r>
            <a:endParaRPr lang="tr-TR" sz="2800" dirty="0">
              <a:latin typeface="+mn-lt"/>
            </a:endParaRPr>
          </a:p>
          <a:p>
            <a:pPr lvl="0">
              <a:lnSpc>
                <a:spcPct val="120000"/>
              </a:lnSpc>
            </a:pPr>
            <a:r>
              <a:rPr lang="en-US" sz="2800" dirty="0" err="1">
                <a:latin typeface="+mn-lt"/>
              </a:rPr>
              <a:t>Tetkiklerde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öncelik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verilmesi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sağlanmalı</a:t>
            </a:r>
            <a:endParaRPr lang="tr-TR" sz="2800" dirty="0">
              <a:latin typeface="+mn-lt"/>
            </a:endParaRPr>
          </a:p>
          <a:p>
            <a:pPr lvl="0">
              <a:lnSpc>
                <a:spcPct val="120000"/>
              </a:lnSpc>
            </a:pPr>
            <a:r>
              <a:rPr lang="tr-TR" sz="2800" dirty="0">
                <a:latin typeface="+mn-lt"/>
              </a:rPr>
              <a:t>Mümkünse aynı personelin bakım vermesi sağlanmalı </a:t>
            </a:r>
            <a:r>
              <a:rPr lang="en-US" sz="2800" dirty="0">
                <a:latin typeface="+mn-lt"/>
              </a:rPr>
              <a:t> </a:t>
            </a:r>
            <a:endParaRPr lang="tr-TR" sz="2800" dirty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sz="2800" dirty="0" err="1">
                <a:latin typeface="+mn-lt"/>
              </a:rPr>
              <a:t>Olası</a:t>
            </a:r>
            <a:r>
              <a:rPr lang="en-US" sz="2800" dirty="0">
                <a:latin typeface="+mn-lt"/>
              </a:rPr>
              <a:t>/</a:t>
            </a:r>
            <a:r>
              <a:rPr lang="en-US" sz="2800" dirty="0" err="1">
                <a:latin typeface="+mn-lt"/>
              </a:rPr>
              <a:t>kesin</a:t>
            </a:r>
            <a:r>
              <a:rPr lang="en-US" sz="2800" dirty="0">
                <a:latin typeface="+mn-lt"/>
              </a:rPr>
              <a:t> </a:t>
            </a:r>
            <a:r>
              <a:rPr lang="tr-TR" sz="2800" dirty="0"/>
              <a:t>COVID-19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vakasına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ait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atıklar</a:t>
            </a:r>
            <a:r>
              <a:rPr lang="en-US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enfeksiyoz</a:t>
            </a:r>
            <a:r>
              <a:rPr lang="tr-TR" sz="2800" dirty="0">
                <a:latin typeface="+mn-lt"/>
              </a:rPr>
              <a:t> atık olarak kabul edilmeli, </a:t>
            </a:r>
            <a:r>
              <a:rPr lang="en-US" sz="2800" dirty="0" err="1">
                <a:latin typeface="+mn-lt"/>
              </a:rPr>
              <a:t>tıbbi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atık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yönetmeliğine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göre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bertaraf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edilmeli</a:t>
            </a:r>
            <a:endParaRPr lang="tr-TR" sz="2800" dirty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tr-TR" sz="2800" dirty="0"/>
              <a:t>COVID-19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enfeksiyonu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olan</a:t>
            </a:r>
            <a:r>
              <a:rPr lang="en-US" sz="2800" dirty="0">
                <a:latin typeface="+mn-lt"/>
              </a:rPr>
              <a:t> hasta </a:t>
            </a:r>
            <a:r>
              <a:rPr lang="en-US" sz="2800" dirty="0" err="1">
                <a:latin typeface="+mn-lt"/>
              </a:rPr>
              <a:t>ile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ilgilenen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sağlık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çalışanı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kendisinde</a:t>
            </a:r>
            <a:r>
              <a:rPr lang="en-US" sz="2800" dirty="0">
                <a:latin typeface="+mn-lt"/>
              </a:rPr>
              <a:t>, hasta </a:t>
            </a:r>
            <a:r>
              <a:rPr lang="en-US" sz="2800" dirty="0" err="1">
                <a:latin typeface="+mn-lt"/>
              </a:rPr>
              <a:t>kişi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ile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temasından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sonraki</a:t>
            </a:r>
            <a:r>
              <a:rPr lang="en-US" sz="2800" dirty="0">
                <a:latin typeface="+mn-lt"/>
              </a:rPr>
              <a:t> 14 </a:t>
            </a:r>
            <a:r>
              <a:rPr lang="en-US" sz="2800" dirty="0" err="1">
                <a:latin typeface="+mn-lt"/>
              </a:rPr>
              <a:t>gün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içinde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akut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hastalığı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düşündürecek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herhangi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bir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bulgu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veya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semptom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görürse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mutlaka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ilgili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hekimlere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haber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vermeli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gerekli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önlemler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alınmalı</a:t>
            </a:r>
            <a:r>
              <a:rPr lang="en-US" sz="2800" dirty="0">
                <a:latin typeface="+mn-lt"/>
              </a:rPr>
              <a:t>  </a:t>
            </a:r>
            <a:endParaRPr lang="tr-TR" sz="2800" dirty="0">
              <a:latin typeface="+mn-lt"/>
            </a:endParaRPr>
          </a:p>
          <a:p>
            <a:pPr>
              <a:lnSpc>
                <a:spcPct val="120000"/>
              </a:lnSpc>
            </a:pPr>
            <a:endParaRPr lang="tr-TR" sz="2800" dirty="0">
              <a:latin typeface="+mn-lt"/>
            </a:endParaRP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57B729A-CBC7-4605-AFCC-D644F6704E6F}"/>
              </a:ext>
            </a:extLst>
          </p:cNvPr>
          <p:cNvSpPr txBox="1">
            <a:spLocks/>
          </p:cNvSpPr>
          <p:nvPr/>
        </p:nvSpPr>
        <p:spPr>
          <a:xfrm>
            <a:off x="1664964" y="202982"/>
            <a:ext cx="9593585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2800" dirty="0">
                <a:solidFill>
                  <a:schemeClr val="bg1"/>
                </a:solidFill>
                <a:latin typeface="+mj-lt"/>
              </a:rPr>
              <a:t>Sağlık Kurumuna Başvuran Hastaların Yönetimi</a:t>
            </a:r>
          </a:p>
        </p:txBody>
      </p:sp>
    </p:spTree>
    <p:extLst>
      <p:ext uri="{BB962C8B-B14F-4D97-AF65-F5344CB8AC3E}">
        <p14:creationId xmlns:p14="http://schemas.microsoft.com/office/powerpoint/2010/main" val="5616631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4B96C5-B326-4522-9208-BA488EBA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154" y="1418158"/>
            <a:ext cx="9861601" cy="5236860"/>
          </a:xfrm>
        </p:spPr>
        <p:txBody>
          <a:bodyPr>
            <a:normAutofit lnSpcReduction="10000"/>
          </a:bodyPr>
          <a:lstStyle/>
          <a:p>
            <a:r>
              <a:rPr lang="tr-TR" sz="2400" dirty="0">
                <a:latin typeface="+mn-lt"/>
              </a:rPr>
              <a:t>COVID-19 ön tanısı ile başvuran </a:t>
            </a:r>
            <a:r>
              <a:rPr lang="tr-TR" sz="2400" dirty="0" err="1">
                <a:latin typeface="+mn-lt"/>
              </a:rPr>
              <a:t>pnömoni</a:t>
            </a:r>
            <a:r>
              <a:rPr lang="tr-TR" sz="2400" dirty="0">
                <a:latin typeface="+mn-lt"/>
              </a:rPr>
              <a:t> ve ağır </a:t>
            </a:r>
            <a:r>
              <a:rPr lang="tr-TR" sz="2400" dirty="0" err="1">
                <a:latin typeface="+mn-lt"/>
              </a:rPr>
              <a:t>pnömonisi</a:t>
            </a:r>
            <a:r>
              <a:rPr lang="tr-TR" sz="2400" dirty="0">
                <a:latin typeface="+mn-lt"/>
              </a:rPr>
              <a:t> olan hastalarda, bakteriler ve diğer virüsler dikkate alınarak ampirik tedavi planlanır. </a:t>
            </a:r>
          </a:p>
          <a:p>
            <a:r>
              <a:rPr lang="tr-TR" sz="2400" dirty="0">
                <a:latin typeface="+mn-lt"/>
              </a:rPr>
              <a:t>Ampirik tedavide kullanılacak antibiyotiğin seçimi hastanın klinik durumuna (toplum kökenli </a:t>
            </a:r>
            <a:r>
              <a:rPr lang="tr-TR" sz="2400" dirty="0" err="1">
                <a:latin typeface="+mn-lt"/>
              </a:rPr>
              <a:t>pnömoni</a:t>
            </a:r>
            <a:r>
              <a:rPr lang="tr-TR" sz="2400" dirty="0">
                <a:latin typeface="+mn-lt"/>
              </a:rPr>
              <a:t>, sağlık bakımı ilişkili </a:t>
            </a:r>
            <a:r>
              <a:rPr lang="tr-TR" sz="2400" dirty="0" err="1">
                <a:latin typeface="+mn-lt"/>
              </a:rPr>
              <a:t>pnömoni</a:t>
            </a:r>
            <a:r>
              <a:rPr lang="tr-TR" sz="2400" dirty="0">
                <a:latin typeface="+mn-lt"/>
              </a:rPr>
              <a:t>, </a:t>
            </a:r>
            <a:r>
              <a:rPr lang="tr-TR" sz="2400" dirty="0" err="1">
                <a:latin typeface="+mn-lt"/>
              </a:rPr>
              <a:t>sepsis</a:t>
            </a:r>
            <a:r>
              <a:rPr lang="tr-TR" sz="2400" dirty="0">
                <a:latin typeface="+mn-lt"/>
              </a:rPr>
              <a:t> durumu, </a:t>
            </a:r>
            <a:r>
              <a:rPr lang="tr-TR" sz="2400" dirty="0" err="1">
                <a:latin typeface="+mn-lt"/>
              </a:rPr>
              <a:t>komorbiditeler</a:t>
            </a:r>
            <a:r>
              <a:rPr lang="tr-TR" sz="2400" dirty="0">
                <a:latin typeface="+mn-lt"/>
              </a:rPr>
              <a:t>, </a:t>
            </a:r>
            <a:r>
              <a:rPr lang="tr-TR" sz="2400" dirty="0" err="1">
                <a:latin typeface="+mn-lt"/>
              </a:rPr>
              <a:t>immünsüpresyon</a:t>
            </a:r>
            <a:r>
              <a:rPr lang="tr-TR" sz="2400" dirty="0">
                <a:latin typeface="+mn-lt"/>
              </a:rPr>
              <a:t>, son 3 ayda sağlık bakımı için başvuru, önceden antibiyotik kullanımı) lokal epidemiyolojik verilere ve tedavi rehberlerine göre yapılır. </a:t>
            </a:r>
          </a:p>
          <a:p>
            <a:r>
              <a:rPr lang="tr-TR" sz="2400" dirty="0">
                <a:latin typeface="+mn-lt"/>
              </a:rPr>
              <a:t>Antibiyotik tedavisi </a:t>
            </a:r>
            <a:r>
              <a:rPr lang="tr-TR" sz="2400" dirty="0" err="1">
                <a:latin typeface="+mn-lt"/>
              </a:rPr>
              <a:t>atipik</a:t>
            </a:r>
            <a:r>
              <a:rPr lang="tr-TR" sz="2400" dirty="0">
                <a:latin typeface="+mn-lt"/>
              </a:rPr>
              <a:t> </a:t>
            </a:r>
            <a:r>
              <a:rPr lang="tr-TR" sz="2400" dirty="0" err="1">
                <a:latin typeface="+mn-lt"/>
              </a:rPr>
              <a:t>pnömoniyi</a:t>
            </a:r>
            <a:r>
              <a:rPr lang="tr-TR" sz="2400" dirty="0">
                <a:latin typeface="+mn-lt"/>
              </a:rPr>
              <a:t> de içerecek şekilde (beta-</a:t>
            </a:r>
            <a:r>
              <a:rPr lang="tr-TR" sz="2400" dirty="0" err="1">
                <a:latin typeface="+mn-lt"/>
              </a:rPr>
              <a:t>laktam</a:t>
            </a:r>
            <a:r>
              <a:rPr lang="tr-TR" sz="2400" dirty="0">
                <a:latin typeface="+mn-lt"/>
              </a:rPr>
              <a:t> </a:t>
            </a:r>
            <a:r>
              <a:rPr lang="tr-TR" sz="2400" dirty="0" err="1">
                <a:latin typeface="+mn-lt"/>
              </a:rPr>
              <a:t>antibiyotik+makrolid</a:t>
            </a:r>
            <a:r>
              <a:rPr lang="tr-TR" sz="2400" dirty="0">
                <a:latin typeface="+mn-lt"/>
              </a:rPr>
              <a:t> veya solunum </a:t>
            </a:r>
            <a:r>
              <a:rPr lang="tr-TR" sz="2400" dirty="0" err="1">
                <a:latin typeface="+mn-lt"/>
              </a:rPr>
              <a:t>kinolonu</a:t>
            </a:r>
            <a:r>
              <a:rPr lang="tr-TR" sz="2400" dirty="0">
                <a:latin typeface="+mn-lt"/>
              </a:rPr>
              <a:t>) planlanmalıdır. </a:t>
            </a:r>
          </a:p>
          <a:p>
            <a:r>
              <a:rPr lang="tr-TR" sz="2400" dirty="0" err="1">
                <a:latin typeface="+mn-lt"/>
              </a:rPr>
              <a:t>İnfluenza</a:t>
            </a:r>
            <a:r>
              <a:rPr lang="tr-TR" sz="2400" dirty="0">
                <a:latin typeface="+mn-lt"/>
              </a:rPr>
              <a:t> olasılığı olan hastalarda (epidemiyolojik ve klinik bulgular ışığında) </a:t>
            </a:r>
            <a:r>
              <a:rPr lang="tr-TR" sz="2400" dirty="0" err="1">
                <a:latin typeface="+mn-lt"/>
              </a:rPr>
              <a:t>nöraminidaz</a:t>
            </a:r>
            <a:r>
              <a:rPr lang="tr-TR" sz="2400" dirty="0">
                <a:latin typeface="+mn-lt"/>
              </a:rPr>
              <a:t> inhibitörü (</a:t>
            </a:r>
            <a:r>
              <a:rPr lang="tr-TR" sz="2400" dirty="0" err="1">
                <a:latin typeface="+mn-lt"/>
              </a:rPr>
              <a:t>oseltamivir</a:t>
            </a:r>
            <a:r>
              <a:rPr lang="tr-TR" sz="2400" dirty="0">
                <a:latin typeface="+mn-lt"/>
              </a:rPr>
              <a:t>) tedaviye eklenmelidir.  </a:t>
            </a:r>
          </a:p>
          <a:p>
            <a:endParaRPr lang="tr-TR" sz="2400" dirty="0">
              <a:latin typeface="+mn-lt"/>
            </a:endParaRP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57B729A-CBC7-4605-AFCC-D644F6704E6F}"/>
              </a:ext>
            </a:extLst>
          </p:cNvPr>
          <p:cNvSpPr txBox="1">
            <a:spLocks/>
          </p:cNvSpPr>
          <p:nvPr/>
        </p:nvSpPr>
        <p:spPr>
          <a:xfrm>
            <a:off x="1354667" y="282004"/>
            <a:ext cx="10837333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dirty="0">
                <a:solidFill>
                  <a:schemeClr val="bg1"/>
                </a:solidFill>
                <a:latin typeface="+mj-lt"/>
              </a:rPr>
              <a:t>COVID-19 Erişkin Hasta Yönetimi ve Tedavisi</a:t>
            </a:r>
          </a:p>
        </p:txBody>
      </p:sp>
    </p:spTree>
    <p:extLst>
      <p:ext uri="{BB962C8B-B14F-4D97-AF65-F5344CB8AC3E}">
        <p14:creationId xmlns:p14="http://schemas.microsoft.com/office/powerpoint/2010/main" val="27821996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4B96C5-B326-4522-9208-BA488EBA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154" y="1418158"/>
            <a:ext cx="9861601" cy="5236860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+mn-lt"/>
              </a:rPr>
              <a:t>Günümüzde COVID-19 için güvenilirliği ve etkinliği kanıtlanmış spesifik bir </a:t>
            </a:r>
            <a:r>
              <a:rPr lang="tr-TR" sz="2400" dirty="0" err="1">
                <a:latin typeface="+mn-lt"/>
              </a:rPr>
              <a:t>antiviral</a:t>
            </a:r>
            <a:r>
              <a:rPr lang="tr-TR" sz="2400" dirty="0">
                <a:latin typeface="+mn-lt"/>
              </a:rPr>
              <a:t> tedavi bulunmamaktadır.</a:t>
            </a:r>
          </a:p>
          <a:p>
            <a:endParaRPr lang="tr-TR" sz="2400" dirty="0">
              <a:latin typeface="+mn-lt"/>
            </a:endParaRPr>
          </a:p>
          <a:p>
            <a:r>
              <a:rPr lang="tr-TR" sz="2400" dirty="0">
                <a:latin typeface="+mn-lt"/>
              </a:rPr>
              <a:t>Bununla birlikte başta Çin olmak üzere farklı ülkelerden, hastalık tablosuna ve hastalığın şiddetine göre çeşitli </a:t>
            </a:r>
            <a:r>
              <a:rPr lang="tr-TR" sz="2400" dirty="0" err="1">
                <a:latin typeface="+mn-lt"/>
              </a:rPr>
              <a:t>antiviral</a:t>
            </a:r>
            <a:r>
              <a:rPr lang="tr-TR" sz="2400" dirty="0">
                <a:latin typeface="+mn-lt"/>
              </a:rPr>
              <a:t> tedavilerin kullanıldığı çalışmalar yayımlanmıştır. Bu çalışmalarda; kullanılan </a:t>
            </a:r>
            <a:r>
              <a:rPr lang="tr-TR" sz="2400" dirty="0" err="1">
                <a:latin typeface="+mn-lt"/>
              </a:rPr>
              <a:t>antivirallerin</a:t>
            </a:r>
            <a:r>
              <a:rPr lang="tr-TR" sz="2400" dirty="0">
                <a:latin typeface="+mn-lt"/>
              </a:rPr>
              <a:t> etkin olduğu, klinik bulguların gerilemesinde ve hastaların iyileşme süreçlerinde olumlu katkı sağladığı ifade edilmektedir. </a:t>
            </a:r>
          </a:p>
          <a:p>
            <a:endParaRPr lang="tr-TR" sz="2400" dirty="0">
              <a:latin typeface="+mn-lt"/>
            </a:endParaRPr>
          </a:p>
          <a:p>
            <a:r>
              <a:rPr lang="tr-TR" sz="2400" dirty="0">
                <a:latin typeface="+mn-lt"/>
              </a:rPr>
              <a:t>Bu tedavilerden </a:t>
            </a:r>
            <a:r>
              <a:rPr lang="tr-TR" sz="2400" dirty="0" err="1">
                <a:latin typeface="+mn-lt"/>
              </a:rPr>
              <a:t>lopinavir</a:t>
            </a:r>
            <a:r>
              <a:rPr lang="tr-TR" sz="2400" dirty="0">
                <a:latin typeface="+mn-lt"/>
              </a:rPr>
              <a:t>/</a:t>
            </a:r>
            <a:r>
              <a:rPr lang="tr-TR" sz="2400" dirty="0" err="1">
                <a:latin typeface="+mn-lt"/>
              </a:rPr>
              <a:t>ritonavir</a:t>
            </a:r>
            <a:r>
              <a:rPr lang="tr-TR" sz="2400" dirty="0">
                <a:latin typeface="+mn-lt"/>
              </a:rPr>
              <a:t> kombinasyonu ve </a:t>
            </a:r>
            <a:r>
              <a:rPr lang="tr-TR" sz="2400" dirty="0" err="1">
                <a:latin typeface="+mn-lt"/>
              </a:rPr>
              <a:t>hidroksiklorokin</a:t>
            </a:r>
            <a:r>
              <a:rPr lang="tr-TR" sz="2400" dirty="0">
                <a:latin typeface="+mn-lt"/>
              </a:rPr>
              <a:t> ülkemizde ruhsatlıdır. </a:t>
            </a: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57B729A-CBC7-4605-AFCC-D644F6704E6F}"/>
              </a:ext>
            </a:extLst>
          </p:cNvPr>
          <p:cNvSpPr txBox="1">
            <a:spLocks/>
          </p:cNvSpPr>
          <p:nvPr/>
        </p:nvSpPr>
        <p:spPr>
          <a:xfrm>
            <a:off x="1354667" y="282004"/>
            <a:ext cx="10837333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dirty="0">
                <a:solidFill>
                  <a:schemeClr val="bg1"/>
                </a:solidFill>
                <a:latin typeface="+mj-lt"/>
              </a:rPr>
              <a:t>COVID-19 Erişkin Hasta Yönetimi ve Tedavisi</a:t>
            </a:r>
          </a:p>
        </p:txBody>
      </p:sp>
    </p:spTree>
    <p:extLst>
      <p:ext uri="{BB962C8B-B14F-4D97-AF65-F5344CB8AC3E}">
        <p14:creationId xmlns:p14="http://schemas.microsoft.com/office/powerpoint/2010/main" val="33820415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07C16CA3-1E35-496F-B202-B26B50CB5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643" t="8634" r="12835" b="12238"/>
          <a:stretch/>
        </p:blipFill>
        <p:spPr>
          <a:xfrm>
            <a:off x="2370667" y="448316"/>
            <a:ext cx="8082843" cy="643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448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8C16E67-6A51-46CD-8AA9-4F39FBF04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26" y="638682"/>
            <a:ext cx="10515600" cy="701337"/>
          </a:xfrm>
        </p:spPr>
        <p:txBody>
          <a:bodyPr>
            <a:no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+mj-lt"/>
              </a:rPr>
              <a:t>Şüpheli /Doğrulanmış COVID-19 Enfeksiyonuna Genel Yaklaşım </a:t>
            </a:r>
            <a:br>
              <a:rPr lang="tr-TR" sz="2400" dirty="0">
                <a:solidFill>
                  <a:schemeClr val="bg1"/>
                </a:solidFill>
                <a:latin typeface="+mj-lt"/>
              </a:rPr>
            </a:br>
            <a:endParaRPr lang="tr-T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75F20D-12AC-463D-8881-9B8C5FF2D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075"/>
            <a:ext cx="10515600" cy="4351338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tr-TR" dirty="0">
                <a:latin typeface="+mn-lt"/>
              </a:rPr>
              <a:t>Hastanın tıbbi maske takması sağlanır ve diğer hastalar ile mesafesi en az 1 metre olacak şekilde ayrı bir alana alınır (eğer imkan var ise tek kişilik, banyo ve tuvaleti olan bir odaya, imkan var ise negatif basınçlı odaya alınır, damlacık izolasyon önlemleri uygulanır). </a:t>
            </a:r>
          </a:p>
          <a:p>
            <a:pPr marL="514350" lvl="0" indent="-514350">
              <a:buFont typeface="+mj-lt"/>
              <a:buAutoNum type="arabicPeriod"/>
            </a:pPr>
            <a:r>
              <a:rPr lang="tr-TR" dirty="0">
                <a:latin typeface="+mn-lt"/>
              </a:rPr>
              <a:t>Hastaya temas eden (refakatçi ve hasta yakınları) kişiler için temel kişisel koruyucu önlemler alınır. Odanın düzenli havalandırılması ve temizliği sağlanır.</a:t>
            </a:r>
          </a:p>
          <a:p>
            <a:pPr marL="514350" lvl="0" indent="-514350">
              <a:buFont typeface="+mj-lt"/>
              <a:buAutoNum type="arabicPeriod"/>
            </a:pPr>
            <a:r>
              <a:rPr lang="tr-TR" dirty="0">
                <a:latin typeface="+mn-lt"/>
              </a:rPr>
              <a:t>Hasta </a:t>
            </a:r>
            <a:r>
              <a:rPr lang="tr-TR" dirty="0" err="1">
                <a:latin typeface="+mn-lt"/>
              </a:rPr>
              <a:t>vital</a:t>
            </a:r>
            <a:r>
              <a:rPr lang="tr-TR" dirty="0">
                <a:latin typeface="+mn-lt"/>
              </a:rPr>
              <a:t> bulguları (kalp hızı, ritmi, solunum sayısı, kan basıncı, vücut ısısı, oksijen </a:t>
            </a:r>
            <a:r>
              <a:rPr lang="tr-TR" dirty="0" err="1">
                <a:latin typeface="+mn-lt"/>
              </a:rPr>
              <a:t>satürasyonu</a:t>
            </a:r>
            <a:r>
              <a:rPr lang="tr-TR" dirty="0">
                <a:latin typeface="+mn-lt"/>
              </a:rPr>
              <a:t>) düzenli olarak takip edilir. </a:t>
            </a:r>
          </a:p>
          <a:p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6904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id="{2CC4340C-1A43-41B4-8339-445BCF865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965" y="1269628"/>
            <a:ext cx="9709610" cy="492513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latin typeface="+mn-lt"/>
              </a:rPr>
              <a:t>31 </a:t>
            </a:r>
            <a:r>
              <a:rPr lang="en-US" sz="2000" b="1" dirty="0" err="1">
                <a:latin typeface="+mn-lt"/>
              </a:rPr>
              <a:t>Aralık</a:t>
            </a:r>
            <a:r>
              <a:rPr lang="en-US" sz="2000" b="1" dirty="0">
                <a:latin typeface="+mn-lt"/>
              </a:rPr>
              <a:t> 2019</a:t>
            </a:r>
            <a:r>
              <a:rPr lang="tr-TR" sz="2000" b="1" dirty="0"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DSÖ</a:t>
            </a:r>
            <a:r>
              <a:rPr lang="tr-TR" sz="2000" b="1" dirty="0">
                <a:latin typeface="+mn-lt"/>
              </a:rPr>
              <a:t>:</a:t>
            </a:r>
            <a:r>
              <a:rPr lang="en-US" sz="2000" b="1" dirty="0">
                <a:latin typeface="+mn-lt"/>
              </a:rPr>
              <a:t> </a:t>
            </a:r>
            <a:endParaRPr lang="tr-TR" sz="2000" b="1" dirty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+mn-lt"/>
              </a:rPr>
              <a:t>Çin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Ülke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Ofisi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Çin'in</a:t>
            </a:r>
            <a:r>
              <a:rPr lang="en-US" sz="2000" dirty="0">
                <a:latin typeface="+mn-lt"/>
              </a:rPr>
              <a:t> Hubei </a:t>
            </a:r>
            <a:r>
              <a:rPr lang="en-US" sz="2000" dirty="0" err="1">
                <a:latin typeface="+mn-lt"/>
              </a:rPr>
              <a:t>eyaletinin</a:t>
            </a:r>
            <a:r>
              <a:rPr lang="en-US" sz="2000" dirty="0">
                <a:latin typeface="+mn-lt"/>
              </a:rPr>
              <a:t> Wuhan </a:t>
            </a:r>
            <a:r>
              <a:rPr lang="en-US" sz="2000" dirty="0" err="1">
                <a:latin typeface="+mn-lt"/>
              </a:rPr>
              <a:t>şehrinde</a:t>
            </a:r>
            <a:r>
              <a:rPr lang="en-US" sz="2000" dirty="0">
                <a:latin typeface="+mn-lt"/>
              </a:rPr>
              <a:t> </a:t>
            </a:r>
            <a:endParaRPr lang="tr-TR" sz="2000" dirty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tr-TR" sz="2000" dirty="0">
                <a:latin typeface="+mn-lt"/>
              </a:rPr>
              <a:t>E</a:t>
            </a:r>
            <a:r>
              <a:rPr lang="en-US" sz="2000" dirty="0" err="1">
                <a:latin typeface="+mn-lt"/>
              </a:rPr>
              <a:t>tiyolojisi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bilinmeyen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pnömoni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vakalarını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bildi</a:t>
            </a:r>
            <a:r>
              <a:rPr lang="tr-TR" sz="2000" dirty="0" err="1">
                <a:latin typeface="+mn-lt"/>
              </a:rPr>
              <a:t>rimi</a:t>
            </a:r>
            <a:endParaRPr lang="tr-TR" sz="2000" dirty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tr-TR" sz="2000" dirty="0" err="1">
                <a:latin typeface="+mn-lt"/>
              </a:rPr>
              <a:t>Wuhan</a:t>
            </a:r>
            <a:r>
              <a:rPr lang="tr-TR" sz="2000" dirty="0">
                <a:latin typeface="+mn-lt"/>
              </a:rPr>
              <a:t> Güney Çin Deniz Ürünleri Şehir Pazarında (farklı hayvan türleri satan bir toptan balık ve canlı hayvan pazarı) çalışanlarda kümelenme</a:t>
            </a:r>
          </a:p>
          <a:p>
            <a:pPr marL="0" indent="0">
              <a:lnSpc>
                <a:spcPct val="120000"/>
              </a:lnSpc>
              <a:spcBef>
                <a:spcPts val="2400"/>
              </a:spcBef>
              <a:buNone/>
            </a:pPr>
            <a:r>
              <a:rPr lang="tr-TR" sz="2000" b="1" dirty="0">
                <a:latin typeface="+mn-lt"/>
              </a:rPr>
              <a:t>13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Ocak</a:t>
            </a:r>
            <a:r>
              <a:rPr lang="en-US" sz="2000" b="1" dirty="0">
                <a:latin typeface="+mn-lt"/>
              </a:rPr>
              <a:t> 2020</a:t>
            </a:r>
            <a:r>
              <a:rPr lang="tr-TR" sz="2000" b="1" dirty="0">
                <a:latin typeface="+mn-lt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tr-TR" sz="2000" dirty="0">
                <a:latin typeface="+mn-lt"/>
              </a:rPr>
              <a:t>İlk </a:t>
            </a:r>
            <a:r>
              <a:rPr lang="tr-TR" sz="2000" dirty="0" err="1">
                <a:latin typeface="+mn-lt"/>
              </a:rPr>
              <a:t>importe</a:t>
            </a:r>
            <a:r>
              <a:rPr lang="tr-TR" sz="2000" dirty="0">
                <a:latin typeface="+mn-lt"/>
              </a:rPr>
              <a:t> vaka- Tayland </a:t>
            </a:r>
          </a:p>
          <a:p>
            <a:pPr marL="0" indent="0">
              <a:lnSpc>
                <a:spcPct val="120000"/>
              </a:lnSpc>
              <a:spcBef>
                <a:spcPts val="2400"/>
              </a:spcBef>
              <a:buNone/>
            </a:pPr>
            <a:r>
              <a:rPr lang="en-US" sz="2000" b="1" dirty="0">
                <a:latin typeface="+mn-lt"/>
              </a:rPr>
              <a:t>7 </a:t>
            </a:r>
            <a:r>
              <a:rPr lang="en-US" sz="2000" b="1" dirty="0" err="1">
                <a:latin typeface="+mn-lt"/>
              </a:rPr>
              <a:t>Ocak</a:t>
            </a:r>
            <a:r>
              <a:rPr lang="en-US" sz="2000" b="1" dirty="0">
                <a:latin typeface="+mn-lt"/>
              </a:rPr>
              <a:t> 2020</a:t>
            </a:r>
            <a:r>
              <a:rPr lang="tr-TR" sz="2000" b="1" dirty="0">
                <a:latin typeface="+mn-lt"/>
              </a:rPr>
              <a:t> E</a:t>
            </a:r>
            <a:r>
              <a:rPr lang="en-US" sz="2000" b="1" dirty="0" err="1">
                <a:latin typeface="+mn-lt"/>
              </a:rPr>
              <a:t>tken</a:t>
            </a:r>
            <a:r>
              <a:rPr lang="tr-TR" sz="2000" b="1" dirty="0">
                <a:latin typeface="+mn-lt"/>
              </a:rPr>
              <a:t>in Tanımlanması: </a:t>
            </a:r>
          </a:p>
          <a:p>
            <a:pPr>
              <a:lnSpc>
                <a:spcPct val="120000"/>
              </a:lnSpc>
            </a:pPr>
            <a:r>
              <a:rPr lang="tr-TR" sz="2000" dirty="0">
                <a:latin typeface="+mn-lt"/>
              </a:rPr>
              <a:t>D</a:t>
            </a:r>
            <a:r>
              <a:rPr lang="en-US" sz="2000" dirty="0">
                <a:latin typeface="+mn-lt"/>
              </a:rPr>
              <a:t>aha </a:t>
            </a:r>
            <a:r>
              <a:rPr lang="en-US" sz="2000" dirty="0" err="1">
                <a:latin typeface="+mn-lt"/>
              </a:rPr>
              <a:t>önce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insanlarda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tespit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edilmemiş</a:t>
            </a:r>
            <a:r>
              <a:rPr lang="en-US" sz="2000" dirty="0">
                <a:latin typeface="+mn-lt"/>
              </a:rPr>
              <a:t> </a:t>
            </a:r>
            <a:endParaRPr lang="tr-TR" sz="2000" dirty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tr-TR" sz="2000" dirty="0">
                <a:latin typeface="+mn-lt"/>
              </a:rPr>
              <a:t>Y</a:t>
            </a:r>
            <a:r>
              <a:rPr lang="en-US" sz="2000" dirty="0" err="1">
                <a:latin typeface="+mn-lt"/>
              </a:rPr>
              <a:t>eni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bir</a:t>
            </a:r>
            <a:r>
              <a:rPr lang="en-US" sz="2000" dirty="0">
                <a:latin typeface="+mn-lt"/>
              </a:rPr>
              <a:t> coronavirus </a:t>
            </a:r>
            <a:r>
              <a:rPr lang="en-US" sz="2000" dirty="0" err="1">
                <a:latin typeface="+mn-lt"/>
              </a:rPr>
              <a:t>olarak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tanımlanmış</a:t>
            </a:r>
            <a:endParaRPr lang="tr-TR" sz="2000" dirty="0">
              <a:latin typeface="+mn-lt"/>
            </a:endParaRPr>
          </a:p>
        </p:txBody>
      </p:sp>
      <p:sp>
        <p:nvSpPr>
          <p:cNvPr id="10" name="Unvan 1">
            <a:extLst>
              <a:ext uri="{FF2B5EF4-FFF2-40B4-BE49-F238E27FC236}">
                <a16:creationId xmlns:a16="http://schemas.microsoft.com/office/drawing/2014/main" id="{7818049D-8BBA-44B7-8302-7F0CFE50BCC5}"/>
              </a:ext>
            </a:extLst>
          </p:cNvPr>
          <p:cNvSpPr txBox="1">
            <a:spLocks/>
          </p:cNvSpPr>
          <p:nvPr/>
        </p:nvSpPr>
        <p:spPr>
          <a:xfrm>
            <a:off x="1664965" y="202982"/>
            <a:ext cx="7752412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3200" dirty="0">
                <a:solidFill>
                  <a:schemeClr val="bg1"/>
                </a:solidFill>
                <a:latin typeface="+mj-lt"/>
              </a:rPr>
              <a:t>Epidemiyoloji</a:t>
            </a:r>
          </a:p>
        </p:txBody>
      </p:sp>
    </p:spTree>
    <p:extLst>
      <p:ext uri="{BB962C8B-B14F-4D97-AF65-F5344CB8AC3E}">
        <p14:creationId xmlns:p14="http://schemas.microsoft.com/office/powerpoint/2010/main" val="34043400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8C16E67-6A51-46CD-8AA9-4F39FBF04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26" y="638682"/>
            <a:ext cx="10515600" cy="701337"/>
          </a:xfrm>
        </p:spPr>
        <p:txBody>
          <a:bodyPr>
            <a:no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+mj-lt"/>
              </a:rPr>
              <a:t>Şüpheli /Doğrulanmış COVID-19 Enfeksiyonuna Genel Yaklaşım </a:t>
            </a:r>
            <a:br>
              <a:rPr lang="tr-TR" sz="2400" dirty="0">
                <a:solidFill>
                  <a:schemeClr val="bg1"/>
                </a:solidFill>
                <a:latin typeface="+mj-lt"/>
              </a:rPr>
            </a:br>
            <a:endParaRPr lang="tr-T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75F20D-12AC-463D-8881-9B8C5FF2D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075"/>
            <a:ext cx="10515600" cy="4351338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 startAt="4"/>
            </a:pPr>
            <a:r>
              <a:rPr lang="tr-TR" dirty="0">
                <a:latin typeface="+mn-lt"/>
              </a:rPr>
              <a:t>Hastalardan tam kan sayımı, C-reaktif protein, </a:t>
            </a:r>
            <a:r>
              <a:rPr lang="tr-TR" dirty="0" err="1">
                <a:latin typeface="+mn-lt"/>
              </a:rPr>
              <a:t>prokalsitonin</a:t>
            </a:r>
            <a:r>
              <a:rPr lang="tr-TR" dirty="0">
                <a:latin typeface="+mn-lt"/>
              </a:rPr>
              <a:t>, böbrek ve karaciğer  parametreleri, kardiyak enzimler, </a:t>
            </a:r>
            <a:r>
              <a:rPr lang="tr-TR" dirty="0" err="1">
                <a:latin typeface="+mn-lt"/>
              </a:rPr>
              <a:t>koagülasyon</a:t>
            </a:r>
            <a:r>
              <a:rPr lang="tr-TR" dirty="0">
                <a:latin typeface="+mn-lt"/>
              </a:rPr>
              <a:t> parametreleri, arter kan gazı, </a:t>
            </a:r>
            <a:r>
              <a:rPr lang="tr-TR" dirty="0" err="1">
                <a:latin typeface="+mn-lt"/>
              </a:rPr>
              <a:t>laktat</a:t>
            </a:r>
            <a:r>
              <a:rPr lang="tr-TR" dirty="0">
                <a:latin typeface="+mn-lt"/>
              </a:rPr>
              <a:t> ve akciğer </a:t>
            </a:r>
            <a:r>
              <a:rPr lang="tr-TR" dirty="0" err="1">
                <a:latin typeface="+mn-lt"/>
              </a:rPr>
              <a:t>grafisi</a:t>
            </a:r>
            <a:r>
              <a:rPr lang="tr-TR" dirty="0">
                <a:latin typeface="+mn-lt"/>
              </a:rPr>
              <a:t> istenir ve sonuçları değerlendirilir. Antibiyotik tedavisi öncesinde kan kültürleri alınır.</a:t>
            </a:r>
          </a:p>
          <a:p>
            <a:pPr marL="514350" lvl="0" indent="-514350">
              <a:buFont typeface="+mj-lt"/>
              <a:buAutoNum type="arabicPeriod" startAt="4"/>
            </a:pPr>
            <a:r>
              <a:rPr lang="tr-TR" dirty="0">
                <a:latin typeface="+mn-lt"/>
              </a:rPr>
              <a:t>Şok tablosu olmayan hastada konservatif sıvı tedavisi başlanır. Rutin idame serum fizyolojik gerekli değildir. Kontrolsüz uygulanan sıvı tedavisinin </a:t>
            </a:r>
            <a:r>
              <a:rPr lang="tr-TR" dirty="0" err="1">
                <a:latin typeface="+mn-lt"/>
              </a:rPr>
              <a:t>oksijenizasyonu</a:t>
            </a:r>
            <a:r>
              <a:rPr lang="tr-TR" dirty="0">
                <a:latin typeface="+mn-lt"/>
              </a:rPr>
              <a:t> kötüleştirebileceği unutulmamalıdır.</a:t>
            </a:r>
          </a:p>
          <a:p>
            <a:pPr marL="514350" lvl="0" indent="-514350">
              <a:buFont typeface="+mj-lt"/>
              <a:buAutoNum type="arabicPeriod" startAt="4"/>
            </a:pPr>
            <a:r>
              <a:rPr lang="tr-TR" dirty="0" err="1">
                <a:latin typeface="+mn-lt"/>
              </a:rPr>
              <a:t>Hipoksemik</a:t>
            </a:r>
            <a:r>
              <a:rPr lang="tr-TR" dirty="0">
                <a:latin typeface="+mn-lt"/>
              </a:rPr>
              <a:t> hastalarda damlacık yolu ile enfeksiyon bulaşma riskinin azaltılması adına nazal oksijen </a:t>
            </a:r>
            <a:r>
              <a:rPr lang="tr-TR" dirty="0" err="1">
                <a:latin typeface="+mn-lt"/>
              </a:rPr>
              <a:t>kanülü</a:t>
            </a:r>
            <a:r>
              <a:rPr lang="tr-TR" dirty="0">
                <a:latin typeface="+mn-lt"/>
              </a:rPr>
              <a:t> üzerine cerrahi maske uygulanabilir. </a:t>
            </a:r>
          </a:p>
          <a:p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18100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8C16E67-6A51-46CD-8AA9-4F39FBF04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26" y="638682"/>
            <a:ext cx="10515600" cy="701337"/>
          </a:xfrm>
        </p:spPr>
        <p:txBody>
          <a:bodyPr>
            <a:no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+mj-lt"/>
              </a:rPr>
              <a:t>Şüpheli /Doğrulanmış COVID-19 Enfeksiyonuna Genel Yaklaşım </a:t>
            </a:r>
            <a:br>
              <a:rPr lang="tr-TR" sz="2400" dirty="0">
                <a:solidFill>
                  <a:schemeClr val="bg1"/>
                </a:solidFill>
                <a:latin typeface="+mj-lt"/>
              </a:rPr>
            </a:br>
            <a:endParaRPr lang="tr-T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75F20D-12AC-463D-8881-9B8C5FF2D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075"/>
            <a:ext cx="10515600" cy="435133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7"/>
            </a:pPr>
            <a:r>
              <a:rPr lang="tr-TR" dirty="0">
                <a:latin typeface="+mn-lt"/>
              </a:rPr>
              <a:t>Ağır solunum yolu enfeksiyonu, ARDS, </a:t>
            </a:r>
            <a:r>
              <a:rPr lang="tr-TR" dirty="0" err="1">
                <a:latin typeface="+mn-lt"/>
              </a:rPr>
              <a:t>hipoksemi</a:t>
            </a:r>
            <a:r>
              <a:rPr lang="tr-TR" dirty="0">
                <a:latin typeface="+mn-lt"/>
              </a:rPr>
              <a:t> veya şok tablosu olan hastalara 5L/</a:t>
            </a:r>
            <a:r>
              <a:rPr lang="tr-TR" dirty="0" err="1">
                <a:latin typeface="+mn-lt"/>
              </a:rPr>
              <a:t>dk</a:t>
            </a:r>
            <a:r>
              <a:rPr lang="tr-TR" dirty="0">
                <a:latin typeface="+mn-lt"/>
              </a:rPr>
              <a:t> nazal veya standart yüz maskesi ile oksijen tedavisi başlanır. Hedef oksijen </a:t>
            </a:r>
            <a:r>
              <a:rPr lang="tr-TR" dirty="0" err="1">
                <a:latin typeface="+mn-lt"/>
              </a:rPr>
              <a:t>satürasyonu</a:t>
            </a:r>
            <a:r>
              <a:rPr lang="tr-TR" dirty="0">
                <a:latin typeface="+mn-lt"/>
              </a:rPr>
              <a:t> &gt; %90 (gebelerde %92-95) olacak şekilde titre edilir. </a:t>
            </a:r>
          </a:p>
          <a:p>
            <a:pPr marL="514350" lvl="0" indent="-514350">
              <a:buFont typeface="+mj-lt"/>
              <a:buAutoNum type="arabicPeriod" startAt="7"/>
            </a:pPr>
            <a:r>
              <a:rPr lang="tr-TR" dirty="0">
                <a:latin typeface="+mn-lt"/>
              </a:rPr>
              <a:t>Daha yüksek oksijen fraksiyonuna ihtiyaç duyulan durumlarda, ulaşılabiliyor ise, yeniden solumaya izin vermeyen, </a:t>
            </a:r>
            <a:r>
              <a:rPr lang="tr-TR" dirty="0" err="1">
                <a:latin typeface="+mn-lt"/>
              </a:rPr>
              <a:t>ekshalasyon</a:t>
            </a:r>
            <a:r>
              <a:rPr lang="tr-TR" dirty="0">
                <a:latin typeface="+mn-lt"/>
              </a:rPr>
              <a:t> filtresinin eklenmiş olduğu </a:t>
            </a:r>
            <a:r>
              <a:rPr lang="tr-TR" dirty="0" err="1">
                <a:latin typeface="+mn-lt"/>
              </a:rPr>
              <a:t>rezervuarlı</a:t>
            </a:r>
            <a:r>
              <a:rPr lang="tr-TR" dirty="0">
                <a:latin typeface="+mn-lt"/>
              </a:rPr>
              <a:t> maskeler kullanılabilir. </a:t>
            </a:r>
          </a:p>
          <a:p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99825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8C16E67-6A51-46CD-8AA9-4F39FBF04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26" y="638682"/>
            <a:ext cx="10515600" cy="701337"/>
          </a:xfrm>
        </p:spPr>
        <p:txBody>
          <a:bodyPr>
            <a:no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+mj-lt"/>
              </a:rPr>
              <a:t>Şüpheli /Doğrulanmış COVID-19 Enfeksiyonuna Genel Yaklaşım </a:t>
            </a:r>
            <a:br>
              <a:rPr lang="tr-TR" sz="2400" dirty="0">
                <a:solidFill>
                  <a:schemeClr val="bg1"/>
                </a:solidFill>
                <a:latin typeface="+mj-lt"/>
              </a:rPr>
            </a:br>
            <a:endParaRPr lang="tr-T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75F20D-12AC-463D-8881-9B8C5FF2D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074"/>
            <a:ext cx="10515600" cy="5403925"/>
          </a:xfrm>
        </p:spPr>
        <p:txBody>
          <a:bodyPr>
            <a:normAutofit fontScale="92500"/>
          </a:bodyPr>
          <a:lstStyle/>
          <a:p>
            <a:pPr marL="514350" lvl="0" indent="-514350">
              <a:buFont typeface="+mj-lt"/>
              <a:buAutoNum type="arabicPeriod" startAt="9"/>
            </a:pPr>
            <a:r>
              <a:rPr lang="tr-TR" dirty="0">
                <a:latin typeface="+mn-lt"/>
              </a:rPr>
              <a:t>Laboratuvar ve klinik değerlendirmeye göre </a:t>
            </a:r>
            <a:r>
              <a:rPr lang="tr-TR" dirty="0" err="1">
                <a:latin typeface="+mn-lt"/>
              </a:rPr>
              <a:t>sepsis</a:t>
            </a:r>
            <a:r>
              <a:rPr lang="tr-TR" dirty="0">
                <a:latin typeface="+mn-lt"/>
              </a:rPr>
              <a:t> düşünülen hastalarda hastaneye kabulden sonra ilk bir saat içinde uygun ampirik </a:t>
            </a:r>
            <a:r>
              <a:rPr lang="tr-TR" dirty="0" err="1">
                <a:latin typeface="+mn-lt"/>
              </a:rPr>
              <a:t>antimikrobiyal</a:t>
            </a:r>
            <a:r>
              <a:rPr lang="tr-TR" dirty="0">
                <a:latin typeface="+mn-lt"/>
              </a:rPr>
              <a:t> tedavi başlanmalıdır. Antibiyotik tedavisinin seçimi hastanın klinik durumuna (toplum kökenli </a:t>
            </a:r>
            <a:r>
              <a:rPr lang="tr-TR" dirty="0" err="1">
                <a:latin typeface="+mn-lt"/>
              </a:rPr>
              <a:t>pnömoni</a:t>
            </a:r>
            <a:r>
              <a:rPr lang="tr-TR" dirty="0">
                <a:latin typeface="+mn-lt"/>
              </a:rPr>
              <a:t>, sağlık bakımı ilişkili </a:t>
            </a:r>
            <a:r>
              <a:rPr lang="tr-TR" dirty="0" err="1">
                <a:latin typeface="+mn-lt"/>
              </a:rPr>
              <a:t>pnömoni</a:t>
            </a:r>
            <a:r>
              <a:rPr lang="tr-TR" dirty="0">
                <a:latin typeface="+mn-lt"/>
              </a:rPr>
              <a:t>, </a:t>
            </a:r>
            <a:r>
              <a:rPr lang="tr-TR" dirty="0" err="1">
                <a:latin typeface="+mn-lt"/>
              </a:rPr>
              <a:t>sepsis</a:t>
            </a:r>
            <a:r>
              <a:rPr lang="tr-TR" dirty="0">
                <a:latin typeface="+mn-lt"/>
              </a:rPr>
              <a:t> durumu, </a:t>
            </a:r>
            <a:r>
              <a:rPr lang="tr-TR" dirty="0" err="1">
                <a:latin typeface="+mn-lt"/>
              </a:rPr>
              <a:t>komorbiditeler</a:t>
            </a:r>
            <a:r>
              <a:rPr lang="tr-TR" dirty="0">
                <a:latin typeface="+mn-lt"/>
              </a:rPr>
              <a:t>, </a:t>
            </a:r>
            <a:r>
              <a:rPr lang="tr-TR" dirty="0" err="1">
                <a:latin typeface="+mn-lt"/>
              </a:rPr>
              <a:t>immünsüpresyon</a:t>
            </a:r>
            <a:r>
              <a:rPr lang="tr-TR" dirty="0">
                <a:latin typeface="+mn-lt"/>
              </a:rPr>
              <a:t>, son 3 ayda sağlık bakımı için başvuru, önceden antibiyotik kullanımı) lokal epidemiyolojik veriler ve tedavi rehberlerine göre yapılır. Ağır </a:t>
            </a:r>
            <a:r>
              <a:rPr lang="tr-TR" dirty="0" err="1">
                <a:latin typeface="+mn-lt"/>
              </a:rPr>
              <a:t>pnömonide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atipik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pnömoniyi</a:t>
            </a:r>
            <a:r>
              <a:rPr lang="tr-TR" dirty="0">
                <a:latin typeface="+mn-lt"/>
              </a:rPr>
              <a:t> de içerecek şekilde antibiyotik tedavisi planlanmalıdır. </a:t>
            </a:r>
            <a:r>
              <a:rPr lang="tr-TR" dirty="0" err="1">
                <a:latin typeface="+mn-lt"/>
              </a:rPr>
              <a:t>İnfluenza</a:t>
            </a:r>
            <a:r>
              <a:rPr lang="tr-TR" dirty="0">
                <a:latin typeface="+mn-lt"/>
              </a:rPr>
              <a:t> için risk faktörleri ve klinik duruma göre </a:t>
            </a:r>
            <a:r>
              <a:rPr lang="tr-TR" dirty="0" err="1">
                <a:latin typeface="+mn-lt"/>
              </a:rPr>
              <a:t>nöraminidaz</a:t>
            </a:r>
            <a:r>
              <a:rPr lang="tr-TR" dirty="0">
                <a:latin typeface="+mn-lt"/>
              </a:rPr>
              <a:t> inhibitörü de tedaviye eklenebilir. </a:t>
            </a:r>
          </a:p>
          <a:p>
            <a:pPr marL="514350" lvl="0" indent="-514350">
              <a:buFont typeface="+mj-lt"/>
              <a:buAutoNum type="arabicPeriod" startAt="9"/>
            </a:pPr>
            <a:r>
              <a:rPr lang="tr-TR" dirty="0">
                <a:latin typeface="+mn-lt"/>
              </a:rPr>
              <a:t>Hem üst hava yollarından (</a:t>
            </a:r>
            <a:r>
              <a:rPr lang="tr-TR" dirty="0" err="1">
                <a:latin typeface="+mn-lt"/>
              </a:rPr>
              <a:t>nazofarengeal</a:t>
            </a:r>
            <a:r>
              <a:rPr lang="tr-TR" dirty="0">
                <a:latin typeface="+mn-lt"/>
              </a:rPr>
              <a:t> ve </a:t>
            </a:r>
            <a:r>
              <a:rPr lang="tr-TR" dirty="0" err="1">
                <a:latin typeface="+mn-lt"/>
              </a:rPr>
              <a:t>orofarengeal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sürüntü</a:t>
            </a:r>
            <a:r>
              <a:rPr lang="tr-TR" dirty="0">
                <a:latin typeface="+mn-lt"/>
              </a:rPr>
              <a:t>) hem de alt hava yollarından (balgam, </a:t>
            </a:r>
            <a:r>
              <a:rPr lang="tr-TR" dirty="0" err="1">
                <a:latin typeface="+mn-lt"/>
              </a:rPr>
              <a:t>endotrakeal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aspirat</a:t>
            </a:r>
            <a:r>
              <a:rPr lang="tr-TR" dirty="0">
                <a:latin typeface="+mn-lt"/>
              </a:rPr>
              <a:t>, </a:t>
            </a:r>
            <a:r>
              <a:rPr lang="tr-TR" dirty="0" err="1">
                <a:latin typeface="+mn-lt"/>
              </a:rPr>
              <a:t>bronkoalveoler</a:t>
            </a:r>
            <a:r>
              <a:rPr lang="tr-TR" dirty="0">
                <a:latin typeface="+mn-lt"/>
              </a:rPr>
              <a:t> lavaj) örnekleri alınmalıdır ve mümkün ise solunum yolu bakteriyel ve </a:t>
            </a:r>
            <a:r>
              <a:rPr lang="tr-TR" dirty="0" err="1">
                <a:latin typeface="+mn-lt"/>
              </a:rPr>
              <a:t>viral</a:t>
            </a:r>
            <a:r>
              <a:rPr lang="tr-TR" dirty="0">
                <a:latin typeface="+mn-lt"/>
              </a:rPr>
              <a:t> panel çalıştırılmalıdır.</a:t>
            </a:r>
          </a:p>
          <a:p>
            <a:pPr marL="514350" indent="-514350">
              <a:buFont typeface="+mj-lt"/>
              <a:buAutoNum type="arabicPeriod" startAt="9"/>
            </a:pP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14838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8C16E67-6A51-46CD-8AA9-4F39FBF04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26" y="638682"/>
            <a:ext cx="10515600" cy="701337"/>
          </a:xfrm>
        </p:spPr>
        <p:txBody>
          <a:bodyPr>
            <a:no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+mj-lt"/>
              </a:rPr>
              <a:t>Şüpheli /Doğrulanmış COVID-19 Enfeksiyonuna Genel Yaklaşım </a:t>
            </a:r>
            <a:br>
              <a:rPr lang="tr-TR" sz="2400" dirty="0">
                <a:solidFill>
                  <a:schemeClr val="bg1"/>
                </a:solidFill>
                <a:latin typeface="+mj-lt"/>
              </a:rPr>
            </a:br>
            <a:endParaRPr lang="tr-T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75F20D-12AC-463D-8881-9B8C5FF2D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074"/>
            <a:ext cx="10515600" cy="5403925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11"/>
            </a:pPr>
            <a:r>
              <a:rPr lang="tr-TR" dirty="0">
                <a:latin typeface="+mn-lt"/>
              </a:rPr>
              <a:t>Hastalar hızlı klinik kötüleşme gösterebileceğinden, ilerleyici solunum yetmezliği ve </a:t>
            </a:r>
            <a:r>
              <a:rPr lang="tr-TR" dirty="0" err="1">
                <a:latin typeface="+mn-lt"/>
              </a:rPr>
              <a:t>sepsis</a:t>
            </a:r>
            <a:r>
              <a:rPr lang="tr-TR" dirty="0">
                <a:latin typeface="+mn-lt"/>
              </a:rPr>
              <a:t> açısından yakın takipte tutulmalıdır. </a:t>
            </a:r>
          </a:p>
          <a:p>
            <a:pPr marL="514350" lvl="0" indent="-514350">
              <a:buFont typeface="+mj-lt"/>
              <a:buAutoNum type="arabicPeriod" startAt="11"/>
            </a:pPr>
            <a:r>
              <a:rPr lang="tr-TR" dirty="0">
                <a:latin typeface="+mn-lt"/>
              </a:rPr>
              <a:t>Hastalar </a:t>
            </a:r>
            <a:r>
              <a:rPr lang="tr-TR" dirty="0" err="1">
                <a:latin typeface="+mn-lt"/>
              </a:rPr>
              <a:t>komorbid</a:t>
            </a:r>
            <a:r>
              <a:rPr lang="tr-TR" dirty="0">
                <a:latin typeface="+mn-lt"/>
              </a:rPr>
              <a:t> hastalıkları açısından değerlendirilmeli ve bu hastalıkları için aldıkları tedaviler de düzenlenmelidir. </a:t>
            </a:r>
          </a:p>
          <a:p>
            <a:pPr marL="514350" lvl="0" indent="-514350">
              <a:buFont typeface="+mj-lt"/>
              <a:buAutoNum type="arabicPeriod" startAt="11"/>
            </a:pPr>
            <a:r>
              <a:rPr lang="tr-TR" dirty="0">
                <a:latin typeface="+mn-lt"/>
              </a:rPr>
              <a:t>Rutin olarak </a:t>
            </a:r>
            <a:r>
              <a:rPr lang="tr-TR" dirty="0" err="1">
                <a:latin typeface="+mn-lt"/>
              </a:rPr>
              <a:t>steroid</a:t>
            </a:r>
            <a:r>
              <a:rPr lang="tr-TR" dirty="0">
                <a:latin typeface="+mn-lt"/>
              </a:rPr>
              <a:t> tedavisinin kullanımı önerilmemektedir. Eşlik eden </a:t>
            </a:r>
            <a:r>
              <a:rPr lang="tr-TR" dirty="0" err="1">
                <a:latin typeface="+mn-lt"/>
              </a:rPr>
              <a:t>komorbid</a:t>
            </a:r>
            <a:r>
              <a:rPr lang="tr-TR" dirty="0">
                <a:latin typeface="+mn-lt"/>
              </a:rPr>
              <a:t> hastalıklar veya diğer nedenler doğrultusunda (kronik </a:t>
            </a:r>
            <a:r>
              <a:rPr lang="tr-TR" dirty="0" err="1">
                <a:latin typeface="+mn-lt"/>
              </a:rPr>
              <a:t>obstrüktif</a:t>
            </a:r>
            <a:r>
              <a:rPr lang="tr-TR" dirty="0">
                <a:latin typeface="+mn-lt"/>
              </a:rPr>
              <a:t> akciğer hastalığı, </a:t>
            </a:r>
            <a:r>
              <a:rPr lang="tr-TR" dirty="0" err="1">
                <a:latin typeface="+mn-lt"/>
              </a:rPr>
              <a:t>refrakter</a:t>
            </a:r>
            <a:r>
              <a:rPr lang="tr-TR" dirty="0">
                <a:latin typeface="+mn-lt"/>
              </a:rPr>
              <a:t> septik şok, </a:t>
            </a:r>
            <a:r>
              <a:rPr lang="tr-TR" dirty="0" err="1">
                <a:latin typeface="+mn-lt"/>
              </a:rPr>
              <a:t>vb</a:t>
            </a:r>
            <a:r>
              <a:rPr lang="tr-TR" dirty="0">
                <a:latin typeface="+mn-lt"/>
              </a:rPr>
              <a:t>) uygulanmalıdır. </a:t>
            </a:r>
          </a:p>
          <a:p>
            <a:pPr marL="514350" lvl="0" indent="-514350">
              <a:buFont typeface="+mj-lt"/>
              <a:buAutoNum type="arabicPeriod" startAt="11"/>
            </a:pPr>
            <a:r>
              <a:rPr lang="en-US" dirty="0" err="1">
                <a:latin typeface="+mn-lt"/>
              </a:rPr>
              <a:t>Nebülizasyon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yolu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ile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uygulanacak</a:t>
            </a:r>
            <a:r>
              <a:rPr lang="en-US" dirty="0">
                <a:latin typeface="+mn-lt"/>
              </a:rPr>
              <a:t> inhaler </a:t>
            </a:r>
            <a:r>
              <a:rPr lang="en-US" dirty="0" err="1">
                <a:latin typeface="+mn-lt"/>
              </a:rPr>
              <a:t>ilaçlar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bulaş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göz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önünde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bulundurularak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mümkünse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ölçülü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doz</a:t>
            </a:r>
            <a:r>
              <a:rPr lang="en-US" dirty="0">
                <a:latin typeface="+mn-lt"/>
              </a:rPr>
              <a:t> inhaler </a:t>
            </a:r>
            <a:r>
              <a:rPr lang="en-US" dirty="0" err="1">
                <a:latin typeface="+mn-lt"/>
              </a:rPr>
              <a:t>ile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uygulanmalıdır</a:t>
            </a:r>
            <a:r>
              <a:rPr lang="en-US" dirty="0">
                <a:latin typeface="+mn-lt"/>
              </a:rPr>
              <a:t>.</a:t>
            </a:r>
            <a:endParaRPr lang="tr-TR" dirty="0">
              <a:latin typeface="+mn-lt"/>
            </a:endParaRPr>
          </a:p>
          <a:p>
            <a:pPr marL="514350" indent="-514350">
              <a:buFont typeface="+mj-lt"/>
              <a:buAutoNum type="arabicPeriod" startAt="11"/>
            </a:pP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73641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8C16E67-6A51-46CD-8AA9-4F39FBF04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26" y="555555"/>
            <a:ext cx="10515600" cy="701337"/>
          </a:xfrm>
        </p:spPr>
        <p:txBody>
          <a:bodyPr>
            <a:noAutofit/>
          </a:bodyPr>
          <a:lstStyle/>
          <a:p>
            <a:r>
              <a:rPr lang="tr-TR" dirty="0">
                <a:solidFill>
                  <a:schemeClr val="bg1"/>
                </a:solidFill>
                <a:latin typeface="+mj-lt"/>
              </a:rPr>
              <a:t>Ağır </a:t>
            </a:r>
            <a:r>
              <a:rPr lang="tr-TR" dirty="0" err="1">
                <a:solidFill>
                  <a:schemeClr val="bg1"/>
                </a:solidFill>
                <a:latin typeface="+mj-lt"/>
              </a:rPr>
              <a:t>Pnömonili</a:t>
            </a:r>
            <a:r>
              <a:rPr lang="tr-TR" dirty="0">
                <a:solidFill>
                  <a:schemeClr val="bg1"/>
                </a:solidFill>
                <a:latin typeface="+mj-lt"/>
              </a:rPr>
              <a:t> Hasta Yönetimi</a:t>
            </a:r>
            <a:br>
              <a:rPr lang="tr-TR" sz="2400" dirty="0">
                <a:solidFill>
                  <a:schemeClr val="bg1"/>
                </a:solidFill>
                <a:latin typeface="+mj-lt"/>
              </a:rPr>
            </a:br>
            <a:endParaRPr lang="tr-T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75F20D-12AC-463D-8881-9B8C5FF2D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074"/>
            <a:ext cx="10515600" cy="5403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latin typeface="+mn-lt"/>
              </a:rPr>
              <a:t>2019-nCoV enfeksiyonu bulguları hafif, orta ve ağır şiddette olabilmektedir. </a:t>
            </a:r>
          </a:p>
          <a:p>
            <a:pPr marL="0" indent="0">
              <a:buNone/>
            </a:pPr>
            <a:r>
              <a:rPr lang="tr-TR" dirty="0">
                <a:latin typeface="+mn-lt"/>
              </a:rPr>
              <a:t>Ağır hastalık karşımıza ağır solunum yolu enfeksiyonu (ağır </a:t>
            </a:r>
            <a:r>
              <a:rPr lang="tr-TR" dirty="0" err="1">
                <a:latin typeface="+mn-lt"/>
              </a:rPr>
              <a:t>pnömoni</a:t>
            </a:r>
            <a:r>
              <a:rPr lang="tr-TR" dirty="0">
                <a:latin typeface="+mn-lt"/>
              </a:rPr>
              <a:t>), Akut Solunum Sıkıntısı Sendromu (ARDS), </a:t>
            </a:r>
            <a:r>
              <a:rPr lang="tr-TR" dirty="0" err="1">
                <a:latin typeface="+mn-lt"/>
              </a:rPr>
              <a:t>sepsis</a:t>
            </a:r>
            <a:r>
              <a:rPr lang="tr-TR" dirty="0">
                <a:latin typeface="+mn-lt"/>
              </a:rPr>
              <a:t>, septik şok, </a:t>
            </a:r>
            <a:r>
              <a:rPr lang="tr-TR" dirty="0" err="1">
                <a:latin typeface="+mn-lt"/>
              </a:rPr>
              <a:t>miyokardit</a:t>
            </a:r>
            <a:r>
              <a:rPr lang="tr-TR" dirty="0">
                <a:latin typeface="+mn-lt"/>
              </a:rPr>
              <a:t>, aritmi ve </a:t>
            </a:r>
            <a:r>
              <a:rPr lang="tr-TR" dirty="0" err="1">
                <a:latin typeface="+mn-lt"/>
              </a:rPr>
              <a:t>kardiyojenik</a:t>
            </a:r>
            <a:r>
              <a:rPr lang="tr-TR" dirty="0">
                <a:latin typeface="+mn-lt"/>
              </a:rPr>
              <a:t> şok ile çoklu organ yetmezliği tabloları ile çıkabilir.</a:t>
            </a:r>
          </a:p>
          <a:p>
            <a:pPr marL="0" indent="0">
              <a:buNone/>
            </a:pPr>
            <a:r>
              <a:rPr lang="tr-TR" dirty="0">
                <a:latin typeface="+mn-lt"/>
              </a:rPr>
              <a:t>Solunum yetmezliği sıklıkla </a:t>
            </a:r>
            <a:r>
              <a:rPr lang="tr-TR" dirty="0" err="1">
                <a:latin typeface="+mn-lt"/>
              </a:rPr>
              <a:t>hipoksemik</a:t>
            </a:r>
            <a:r>
              <a:rPr lang="tr-TR" dirty="0">
                <a:latin typeface="+mn-lt"/>
              </a:rPr>
              <a:t> solunum yetmezliği olmakla birlikte, daha az sıklıkla </a:t>
            </a:r>
            <a:r>
              <a:rPr lang="tr-TR" dirty="0" err="1">
                <a:latin typeface="+mn-lt"/>
              </a:rPr>
              <a:t>hiperkapnik</a:t>
            </a:r>
            <a:r>
              <a:rPr lang="tr-TR" dirty="0">
                <a:latin typeface="+mn-lt"/>
              </a:rPr>
              <a:t> solunum yetmezliği şeklindedir.</a:t>
            </a:r>
          </a:p>
          <a:p>
            <a:pPr marL="0" indent="0">
              <a:buNone/>
            </a:pPr>
            <a:r>
              <a:rPr lang="tr-TR" dirty="0">
                <a:latin typeface="+mn-lt"/>
              </a:rPr>
              <a:t>Ayrıca bu hastalarda </a:t>
            </a:r>
            <a:r>
              <a:rPr lang="tr-TR" dirty="0" err="1">
                <a:latin typeface="+mn-lt"/>
              </a:rPr>
              <a:t>dekompanse</a:t>
            </a:r>
            <a:r>
              <a:rPr lang="tr-TR" dirty="0">
                <a:latin typeface="+mn-lt"/>
              </a:rPr>
              <a:t> kalp yetmezliği, kronik akciğer hastalığı alevlenmeleri tabloları eşlik edebilir. </a:t>
            </a:r>
          </a:p>
          <a:p>
            <a:pPr marL="0" indent="0">
              <a:buNone/>
            </a:pPr>
            <a:r>
              <a:rPr lang="tr-TR" dirty="0">
                <a:latin typeface="+mn-lt"/>
              </a:rPr>
              <a:t>Bu hastaların yoğun bakımda takibi gerekmektedir. </a:t>
            </a:r>
          </a:p>
          <a:p>
            <a:pPr marL="0" indent="0">
              <a:buNone/>
            </a:pP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00235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8C16E67-6A51-46CD-8AA9-4F39FBF04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26" y="555555"/>
            <a:ext cx="10515600" cy="701337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Yoğun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Bakım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Ünitesi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Yatış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Endikasyonları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: </a:t>
            </a:r>
            <a:br>
              <a:rPr lang="tr-TR" sz="2400" dirty="0">
                <a:solidFill>
                  <a:schemeClr val="bg1"/>
                </a:solidFill>
                <a:latin typeface="+mj-lt"/>
              </a:rPr>
            </a:br>
            <a:endParaRPr lang="tr-T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75F20D-12AC-463D-8881-9B8C5FF2D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892"/>
            <a:ext cx="10515600" cy="560110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tr-TR" dirty="0">
                <a:latin typeface="+mn-lt"/>
              </a:rPr>
              <a:t>Solunum sayısı ≥ 30</a:t>
            </a:r>
          </a:p>
          <a:p>
            <a:pPr lvl="0"/>
            <a:r>
              <a:rPr lang="tr-TR" dirty="0" err="1">
                <a:latin typeface="+mn-lt"/>
              </a:rPr>
              <a:t>Dispne</a:t>
            </a:r>
            <a:r>
              <a:rPr lang="tr-TR" dirty="0">
                <a:latin typeface="+mn-lt"/>
              </a:rPr>
              <a:t> ve solunum güçlüğü bulguları</a:t>
            </a:r>
          </a:p>
          <a:p>
            <a:pPr lvl="0"/>
            <a:r>
              <a:rPr lang="tr-TR" dirty="0">
                <a:latin typeface="+mn-lt"/>
              </a:rPr>
              <a:t>SpO2 &lt; %90 (oda havası)</a:t>
            </a:r>
          </a:p>
          <a:p>
            <a:pPr lvl="0"/>
            <a:r>
              <a:rPr lang="tr-TR" dirty="0">
                <a:latin typeface="+mn-lt"/>
              </a:rPr>
              <a:t>PaO2 &lt; 80 </a:t>
            </a:r>
            <a:r>
              <a:rPr lang="tr-TR" dirty="0" err="1">
                <a:latin typeface="+mn-lt"/>
              </a:rPr>
              <a:t>mmHg</a:t>
            </a:r>
            <a:endParaRPr lang="tr-TR" dirty="0">
              <a:latin typeface="+mn-lt"/>
            </a:endParaRPr>
          </a:p>
          <a:p>
            <a:pPr lvl="0"/>
            <a:r>
              <a:rPr lang="tr-TR" dirty="0">
                <a:latin typeface="+mn-lt"/>
              </a:rPr>
              <a:t>PaO2/FiO2 &lt; 300</a:t>
            </a:r>
          </a:p>
          <a:p>
            <a:pPr lvl="0"/>
            <a:r>
              <a:rPr lang="tr-TR" dirty="0" err="1">
                <a:latin typeface="+mn-lt"/>
              </a:rPr>
              <a:t>Laktat</a:t>
            </a:r>
            <a:r>
              <a:rPr lang="tr-TR" dirty="0">
                <a:latin typeface="+mn-lt"/>
              </a:rPr>
              <a:t> &gt; 4 </a:t>
            </a:r>
            <a:r>
              <a:rPr lang="tr-TR" dirty="0" err="1">
                <a:latin typeface="+mn-lt"/>
              </a:rPr>
              <a:t>mmol</a:t>
            </a:r>
            <a:r>
              <a:rPr lang="tr-TR" dirty="0">
                <a:latin typeface="+mn-lt"/>
              </a:rPr>
              <a:t>/L</a:t>
            </a:r>
          </a:p>
          <a:p>
            <a:pPr lvl="0"/>
            <a:r>
              <a:rPr lang="tr-TR" dirty="0">
                <a:latin typeface="+mn-lt"/>
              </a:rPr>
              <a:t>Akciğer </a:t>
            </a:r>
            <a:r>
              <a:rPr lang="tr-TR" dirty="0" err="1">
                <a:latin typeface="+mn-lt"/>
              </a:rPr>
              <a:t>grafisi</a:t>
            </a:r>
            <a:r>
              <a:rPr lang="tr-TR" dirty="0">
                <a:latin typeface="+mn-lt"/>
              </a:rPr>
              <a:t> veya tomografide </a:t>
            </a:r>
            <a:r>
              <a:rPr lang="tr-TR" dirty="0" err="1">
                <a:latin typeface="+mn-lt"/>
              </a:rPr>
              <a:t>bilateral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infiltrasyonlar</a:t>
            </a:r>
            <a:r>
              <a:rPr lang="tr-TR" dirty="0">
                <a:latin typeface="+mn-lt"/>
              </a:rPr>
              <a:t> veya </a:t>
            </a:r>
            <a:r>
              <a:rPr lang="tr-TR" dirty="0" err="1">
                <a:latin typeface="+mn-lt"/>
              </a:rPr>
              <a:t>multi-lober</a:t>
            </a:r>
            <a:r>
              <a:rPr lang="tr-TR" dirty="0">
                <a:latin typeface="+mn-lt"/>
              </a:rPr>
              <a:t> tutulum</a:t>
            </a:r>
          </a:p>
          <a:p>
            <a:pPr lvl="0"/>
            <a:r>
              <a:rPr lang="tr-TR" dirty="0">
                <a:latin typeface="+mn-lt"/>
              </a:rPr>
              <a:t>Hipotansiyon (</a:t>
            </a:r>
            <a:r>
              <a:rPr lang="tr-TR" dirty="0" err="1">
                <a:latin typeface="+mn-lt"/>
              </a:rPr>
              <a:t>sistolik</a:t>
            </a:r>
            <a:r>
              <a:rPr lang="tr-TR" dirty="0">
                <a:latin typeface="+mn-lt"/>
              </a:rPr>
              <a:t> kan basıncı &lt; 90 </a:t>
            </a:r>
            <a:r>
              <a:rPr lang="tr-TR" dirty="0" err="1">
                <a:latin typeface="+mn-lt"/>
              </a:rPr>
              <a:t>mmHg</a:t>
            </a:r>
            <a:r>
              <a:rPr lang="tr-TR" dirty="0">
                <a:latin typeface="+mn-lt"/>
              </a:rPr>
              <a:t>, olağan </a:t>
            </a:r>
            <a:r>
              <a:rPr lang="tr-TR" dirty="0" err="1">
                <a:latin typeface="+mn-lt"/>
              </a:rPr>
              <a:t>SKB’den</a:t>
            </a:r>
            <a:r>
              <a:rPr lang="tr-TR" dirty="0">
                <a:latin typeface="+mn-lt"/>
              </a:rPr>
              <a:t> &gt; 40 </a:t>
            </a:r>
            <a:r>
              <a:rPr lang="tr-TR" dirty="0" err="1">
                <a:latin typeface="+mn-lt"/>
              </a:rPr>
              <a:t>mmHg</a:t>
            </a:r>
            <a:r>
              <a:rPr lang="tr-TR" dirty="0">
                <a:latin typeface="+mn-lt"/>
              </a:rPr>
              <a:t> düşüş, ortalama Arter Basıncı &lt; 65 </a:t>
            </a:r>
            <a:r>
              <a:rPr lang="tr-TR" dirty="0" err="1">
                <a:latin typeface="+mn-lt"/>
              </a:rPr>
              <a:t>mmHg</a:t>
            </a:r>
            <a:r>
              <a:rPr lang="tr-TR" dirty="0">
                <a:latin typeface="+mn-lt"/>
              </a:rPr>
              <a:t>)</a:t>
            </a:r>
          </a:p>
          <a:p>
            <a:pPr lvl="0"/>
            <a:r>
              <a:rPr lang="tr-TR" dirty="0">
                <a:latin typeface="+mn-lt"/>
              </a:rPr>
              <a:t>Cilt </a:t>
            </a:r>
            <a:r>
              <a:rPr lang="tr-TR" dirty="0" err="1">
                <a:latin typeface="+mn-lt"/>
              </a:rPr>
              <a:t>perfüzyon</a:t>
            </a:r>
            <a:r>
              <a:rPr lang="tr-TR" dirty="0">
                <a:latin typeface="+mn-lt"/>
              </a:rPr>
              <a:t> bozukluğu</a:t>
            </a:r>
          </a:p>
          <a:p>
            <a:pPr lvl="0"/>
            <a:r>
              <a:rPr lang="tr-TR" dirty="0">
                <a:latin typeface="+mn-lt"/>
              </a:rPr>
              <a:t>Böbrek Fonksiyon Testi, Karaciğer Fonksiyon Testi bozukluğu, </a:t>
            </a:r>
            <a:r>
              <a:rPr lang="tr-TR" dirty="0" err="1">
                <a:latin typeface="+mn-lt"/>
              </a:rPr>
              <a:t>trombositopeni</a:t>
            </a:r>
            <a:r>
              <a:rPr lang="tr-TR" dirty="0">
                <a:latin typeface="+mn-lt"/>
              </a:rPr>
              <a:t>, </a:t>
            </a:r>
            <a:r>
              <a:rPr lang="tr-TR" dirty="0" err="1">
                <a:latin typeface="+mn-lt"/>
              </a:rPr>
              <a:t>konfüzyon</a:t>
            </a:r>
            <a:r>
              <a:rPr lang="tr-TR" dirty="0">
                <a:latin typeface="+mn-lt"/>
              </a:rPr>
              <a:t> gibi organ </a:t>
            </a:r>
            <a:r>
              <a:rPr lang="tr-TR" dirty="0" err="1">
                <a:latin typeface="+mn-lt"/>
              </a:rPr>
              <a:t>disfonksiyonu</a:t>
            </a:r>
            <a:endParaRPr lang="tr-TR" dirty="0">
              <a:latin typeface="+mn-lt"/>
            </a:endParaRPr>
          </a:p>
          <a:p>
            <a:pPr lvl="0"/>
            <a:r>
              <a:rPr lang="tr-TR" dirty="0" err="1">
                <a:latin typeface="+mn-lt"/>
              </a:rPr>
              <a:t>İmmünsüpresif</a:t>
            </a:r>
            <a:r>
              <a:rPr lang="tr-TR" dirty="0">
                <a:latin typeface="+mn-lt"/>
              </a:rPr>
              <a:t> hastalık varlığı</a:t>
            </a:r>
          </a:p>
          <a:p>
            <a:pPr lvl="0"/>
            <a:r>
              <a:rPr lang="tr-TR" dirty="0">
                <a:latin typeface="+mn-lt"/>
              </a:rPr>
              <a:t>Birden fazla özellikle kontrolsüz </a:t>
            </a:r>
            <a:r>
              <a:rPr lang="tr-TR" dirty="0" err="1">
                <a:latin typeface="+mn-lt"/>
              </a:rPr>
              <a:t>komorbidite</a:t>
            </a:r>
            <a:r>
              <a:rPr lang="tr-TR" dirty="0">
                <a:latin typeface="+mn-lt"/>
              </a:rPr>
              <a:t> varlığı</a:t>
            </a:r>
          </a:p>
          <a:p>
            <a:pPr lvl="0"/>
            <a:r>
              <a:rPr lang="tr-TR" dirty="0" err="1">
                <a:latin typeface="+mn-lt"/>
              </a:rPr>
              <a:t>Troponin</a:t>
            </a:r>
            <a:r>
              <a:rPr lang="tr-TR" dirty="0">
                <a:latin typeface="+mn-lt"/>
              </a:rPr>
              <a:t> yüksekliği, aritmi</a:t>
            </a:r>
          </a:p>
        </p:txBody>
      </p:sp>
    </p:spTree>
    <p:extLst>
      <p:ext uri="{BB962C8B-B14F-4D97-AF65-F5344CB8AC3E}">
        <p14:creationId xmlns:p14="http://schemas.microsoft.com/office/powerpoint/2010/main" val="22438310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0842977-E50C-46C7-A74A-922529F03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D490ABA-1D17-4C80-9CC7-6055AF9FD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Ağır hastalık gelişen olgularda erkek hakimiyeti mevcuttur. (erkek/kadın: 2:1)</a:t>
            </a:r>
          </a:p>
          <a:p>
            <a:r>
              <a:rPr lang="tr-TR" dirty="0">
                <a:latin typeface="+mn-lt"/>
              </a:rPr>
              <a:t>Hipertansiyon ve </a:t>
            </a:r>
            <a:r>
              <a:rPr lang="tr-TR" dirty="0" err="1">
                <a:latin typeface="+mn-lt"/>
              </a:rPr>
              <a:t>diyabetes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mellitus</a:t>
            </a:r>
            <a:r>
              <a:rPr lang="tr-TR" dirty="0">
                <a:latin typeface="+mn-lt"/>
              </a:rPr>
              <a:t> en sık görülen </a:t>
            </a:r>
            <a:r>
              <a:rPr lang="tr-TR" dirty="0" err="1">
                <a:latin typeface="+mn-lt"/>
              </a:rPr>
              <a:t>komorbid</a:t>
            </a:r>
            <a:r>
              <a:rPr lang="tr-TR" dirty="0">
                <a:latin typeface="+mn-lt"/>
              </a:rPr>
              <a:t> hastalıklar olmakla birlikte, ileri yaş, </a:t>
            </a:r>
            <a:r>
              <a:rPr lang="tr-TR" dirty="0" err="1">
                <a:latin typeface="+mn-lt"/>
              </a:rPr>
              <a:t>komorbid</a:t>
            </a:r>
            <a:r>
              <a:rPr lang="tr-TR" dirty="0">
                <a:latin typeface="+mn-lt"/>
              </a:rPr>
              <a:t> hastalık varlığı ağır hastalık gelişimi için risk faktörüdür.  </a:t>
            </a:r>
          </a:p>
          <a:p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07399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0842977-E50C-46C7-A74A-922529F03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072" y="330368"/>
            <a:ext cx="10244528" cy="701337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chemeClr val="bg1"/>
                </a:solidFill>
                <a:latin typeface="+mj-lt"/>
              </a:rPr>
              <a:t>Ağır Solunum Yolu Enfeksiyonu (</a:t>
            </a:r>
            <a:r>
              <a:rPr lang="tr-TR" dirty="0" err="1">
                <a:solidFill>
                  <a:schemeClr val="bg1"/>
                </a:solidFill>
                <a:latin typeface="+mj-lt"/>
              </a:rPr>
              <a:t>Pnömoni</a:t>
            </a:r>
            <a:r>
              <a:rPr lang="tr-TR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D490ABA-1D17-4C80-9CC7-6055AF9F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 fontScale="92500"/>
          </a:bodyPr>
          <a:lstStyle/>
          <a:p>
            <a:r>
              <a:rPr lang="tr-TR" dirty="0">
                <a:latin typeface="+mn-lt"/>
              </a:rPr>
              <a:t>Ateş ve solunum yolu enfeksiyon bulguları olan hastada; </a:t>
            </a:r>
          </a:p>
          <a:p>
            <a:pPr lvl="0"/>
            <a:r>
              <a:rPr lang="tr-TR" dirty="0">
                <a:latin typeface="+mn-lt"/>
              </a:rPr>
              <a:t>Solunum sayısı &gt;  30/</a:t>
            </a:r>
            <a:r>
              <a:rPr lang="tr-TR" dirty="0" err="1">
                <a:latin typeface="+mn-lt"/>
              </a:rPr>
              <a:t>dk</a:t>
            </a:r>
            <a:r>
              <a:rPr lang="tr-TR" dirty="0"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tr-TR" dirty="0">
                <a:latin typeface="+mn-lt"/>
              </a:rPr>
              <a:t>	ve/veya </a:t>
            </a:r>
          </a:p>
          <a:p>
            <a:pPr lvl="0"/>
            <a:r>
              <a:rPr lang="tr-TR" dirty="0">
                <a:latin typeface="+mn-lt"/>
              </a:rPr>
              <a:t>Ağır solunum sıkıntısı (</a:t>
            </a:r>
            <a:r>
              <a:rPr lang="tr-TR" dirty="0" err="1">
                <a:latin typeface="+mn-lt"/>
              </a:rPr>
              <a:t>dispne</a:t>
            </a:r>
            <a:r>
              <a:rPr lang="tr-TR" dirty="0">
                <a:latin typeface="+mn-lt"/>
              </a:rPr>
              <a:t>, ekstra solunum kaslarının kullanımı)</a:t>
            </a:r>
          </a:p>
          <a:p>
            <a:pPr marL="0" indent="0">
              <a:buNone/>
            </a:pPr>
            <a:r>
              <a:rPr lang="tr-TR" dirty="0">
                <a:latin typeface="+mn-lt"/>
              </a:rPr>
              <a:t>	ve/veya </a:t>
            </a:r>
          </a:p>
          <a:p>
            <a:pPr lvl="0"/>
            <a:r>
              <a:rPr lang="tr-TR" dirty="0">
                <a:latin typeface="+mn-lt"/>
              </a:rPr>
              <a:t>Oda havasında oksijen </a:t>
            </a:r>
            <a:r>
              <a:rPr lang="tr-TR" dirty="0" err="1">
                <a:latin typeface="+mn-lt"/>
              </a:rPr>
              <a:t>satürasyonu</a:t>
            </a:r>
            <a:r>
              <a:rPr lang="tr-TR" dirty="0">
                <a:latin typeface="+mn-lt"/>
              </a:rPr>
              <a:t> &lt; %90 (oksijen alan hastada PaO2/FiO2 &lt; 300) ise </a:t>
            </a:r>
            <a:r>
              <a:rPr lang="tr-TR" dirty="0" err="1">
                <a:latin typeface="+mn-lt"/>
              </a:rPr>
              <a:t>toraks</a:t>
            </a:r>
            <a:r>
              <a:rPr lang="tr-TR" dirty="0">
                <a:latin typeface="+mn-lt"/>
              </a:rPr>
              <a:t> BT planlanır.            </a:t>
            </a:r>
          </a:p>
          <a:p>
            <a:pPr marL="0" indent="0">
              <a:buNone/>
            </a:pPr>
            <a:r>
              <a:rPr lang="tr-TR" dirty="0">
                <a:latin typeface="+mn-lt"/>
              </a:rPr>
              <a:t> </a:t>
            </a:r>
          </a:p>
          <a:p>
            <a:r>
              <a:rPr lang="tr-TR" dirty="0">
                <a:latin typeface="+mn-lt"/>
              </a:rPr>
              <a:t>COVID-19 </a:t>
            </a:r>
            <a:r>
              <a:rPr lang="tr-TR" dirty="0" err="1">
                <a:latin typeface="+mn-lt"/>
              </a:rPr>
              <a:t>pnömonisinin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karakteristikToraks</a:t>
            </a:r>
            <a:r>
              <a:rPr lang="tr-TR" dirty="0">
                <a:latin typeface="+mn-lt"/>
              </a:rPr>
              <a:t> BT bulgusu: </a:t>
            </a:r>
            <a:r>
              <a:rPr lang="tr-TR" dirty="0" err="1">
                <a:latin typeface="+mn-lt"/>
              </a:rPr>
              <a:t>Bilateral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lobüler</a:t>
            </a:r>
            <a:r>
              <a:rPr lang="tr-TR" dirty="0">
                <a:latin typeface="+mn-lt"/>
              </a:rPr>
              <a:t> tarzda, </a:t>
            </a:r>
            <a:r>
              <a:rPr lang="tr-TR" dirty="0" err="1">
                <a:latin typeface="+mn-lt"/>
              </a:rPr>
              <a:t>periferik</a:t>
            </a:r>
            <a:r>
              <a:rPr lang="tr-TR" dirty="0">
                <a:latin typeface="+mn-lt"/>
              </a:rPr>
              <a:t> yerleşimli, yaygın yamalı buzlu cam </a:t>
            </a:r>
            <a:r>
              <a:rPr lang="tr-TR" dirty="0" err="1">
                <a:latin typeface="+mn-lt"/>
              </a:rPr>
              <a:t>opasiteleri</a:t>
            </a:r>
            <a:endParaRPr lang="tr-TR" dirty="0">
              <a:latin typeface="+mn-lt"/>
            </a:endParaRPr>
          </a:p>
          <a:p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35080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66472" y="432139"/>
            <a:ext cx="10244528" cy="701337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bg1"/>
                </a:solidFill>
                <a:latin typeface="+mj-lt"/>
              </a:rPr>
              <a:t>BT Bulguları</a:t>
            </a:r>
            <a:endParaRPr lang="tr-T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54150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dirty="0">
                <a:latin typeface="+mn-lt"/>
              </a:rPr>
              <a:t>COVID-19 </a:t>
            </a:r>
            <a:r>
              <a:rPr lang="tr-TR" dirty="0" err="1">
                <a:latin typeface="+mn-lt"/>
              </a:rPr>
              <a:t>pnömonisi</a:t>
            </a:r>
            <a:r>
              <a:rPr lang="tr-TR" dirty="0">
                <a:latin typeface="+mn-lt"/>
              </a:rPr>
              <a:t> gelişen ve yatarak izlenen 21 </a:t>
            </a:r>
            <a:r>
              <a:rPr lang="tr-TR" dirty="0" err="1">
                <a:latin typeface="+mn-lt"/>
              </a:rPr>
              <a:t>olguluk</a:t>
            </a:r>
            <a:r>
              <a:rPr lang="tr-TR" dirty="0">
                <a:latin typeface="+mn-lt"/>
              </a:rPr>
              <a:t> seride BT bulguları radyolojik seyrine göre </a:t>
            </a:r>
            <a:r>
              <a:rPr lang="tr-TR" b="1" dirty="0">
                <a:latin typeface="+mn-lt"/>
              </a:rPr>
              <a:t>dört evrede </a:t>
            </a:r>
            <a:r>
              <a:rPr lang="tr-TR" dirty="0">
                <a:latin typeface="+mn-lt"/>
              </a:rPr>
              <a:t>sınıflandırılmıştır:</a:t>
            </a:r>
          </a:p>
          <a:p>
            <a:pPr marL="0" indent="0">
              <a:buNone/>
            </a:pPr>
            <a:r>
              <a:rPr lang="tr-TR" b="1" dirty="0">
                <a:latin typeface="+mn-lt"/>
              </a:rPr>
              <a:t>1. Erken dönem (0-4 gün): </a:t>
            </a:r>
            <a:r>
              <a:rPr lang="tr-TR" dirty="0">
                <a:latin typeface="+mn-lt"/>
              </a:rPr>
              <a:t>Buzlu cam </a:t>
            </a:r>
            <a:r>
              <a:rPr lang="tr-TR" dirty="0" err="1">
                <a:latin typeface="+mn-lt"/>
              </a:rPr>
              <a:t>opasiteler</a:t>
            </a:r>
            <a:r>
              <a:rPr lang="tr-TR" dirty="0">
                <a:latin typeface="+mn-lt"/>
              </a:rPr>
              <a:t>, alt lob ve sıklıkla </a:t>
            </a:r>
            <a:r>
              <a:rPr lang="tr-TR" dirty="0" err="1">
                <a:latin typeface="+mn-lt"/>
              </a:rPr>
              <a:t>bilateral</a:t>
            </a:r>
            <a:r>
              <a:rPr lang="tr-TR" dirty="0">
                <a:latin typeface="+mn-lt"/>
              </a:rPr>
              <a:t> tutulum</a:t>
            </a:r>
          </a:p>
          <a:p>
            <a:pPr marL="0" indent="0">
              <a:buNone/>
            </a:pPr>
            <a:r>
              <a:rPr lang="tr-TR" b="1" dirty="0">
                <a:latin typeface="+mn-lt"/>
              </a:rPr>
              <a:t>2. </a:t>
            </a:r>
            <a:r>
              <a:rPr lang="tr-TR" b="1" dirty="0" err="1">
                <a:latin typeface="+mn-lt"/>
              </a:rPr>
              <a:t>Progresyon</a:t>
            </a:r>
            <a:r>
              <a:rPr lang="tr-TR" b="1" dirty="0">
                <a:latin typeface="+mn-lt"/>
              </a:rPr>
              <a:t> dönemi (5-8 gün): </a:t>
            </a:r>
            <a:r>
              <a:rPr lang="tr-TR" dirty="0">
                <a:latin typeface="+mn-lt"/>
              </a:rPr>
              <a:t>Hızlı </a:t>
            </a:r>
            <a:r>
              <a:rPr lang="tr-TR" dirty="0" err="1">
                <a:latin typeface="+mn-lt"/>
              </a:rPr>
              <a:t>progresyon</a:t>
            </a:r>
            <a:r>
              <a:rPr lang="tr-TR" dirty="0">
                <a:latin typeface="+mn-lt"/>
              </a:rPr>
              <a:t>, </a:t>
            </a:r>
            <a:r>
              <a:rPr lang="tr-TR" dirty="0" err="1">
                <a:latin typeface="+mn-lt"/>
              </a:rPr>
              <a:t>bilateral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multilober</a:t>
            </a:r>
            <a:r>
              <a:rPr lang="tr-TR" dirty="0">
                <a:latin typeface="+mn-lt"/>
              </a:rPr>
              <a:t> buzlu cam </a:t>
            </a:r>
            <a:r>
              <a:rPr lang="tr-TR" dirty="0" err="1">
                <a:latin typeface="+mn-lt"/>
              </a:rPr>
              <a:t>opasiteler</a:t>
            </a:r>
            <a:endParaRPr lang="tr-TR" dirty="0">
              <a:latin typeface="+mn-lt"/>
            </a:endParaRPr>
          </a:p>
          <a:p>
            <a:pPr marL="0" indent="0">
              <a:buNone/>
            </a:pPr>
            <a:r>
              <a:rPr lang="tr-TR" b="1" dirty="0">
                <a:latin typeface="+mn-lt"/>
              </a:rPr>
              <a:t>3. Pik evre (9-13. gün): </a:t>
            </a:r>
            <a:r>
              <a:rPr lang="tr-TR" dirty="0">
                <a:latin typeface="+mn-lt"/>
              </a:rPr>
              <a:t>Tutulum gösteren alanlarda yavaş </a:t>
            </a:r>
            <a:r>
              <a:rPr lang="tr-TR" dirty="0" err="1">
                <a:latin typeface="+mn-lt"/>
              </a:rPr>
              <a:t>progresyonla</a:t>
            </a:r>
            <a:r>
              <a:rPr lang="tr-TR" dirty="0">
                <a:latin typeface="+mn-lt"/>
              </a:rPr>
              <a:t> yoğun konsolidasyonlar</a:t>
            </a:r>
          </a:p>
          <a:p>
            <a:pPr marL="0" indent="0">
              <a:buNone/>
            </a:pPr>
            <a:r>
              <a:rPr lang="tr-TR" b="1" dirty="0">
                <a:latin typeface="+mn-lt"/>
              </a:rPr>
              <a:t>4. </a:t>
            </a:r>
            <a:r>
              <a:rPr lang="tr-TR" b="1" dirty="0" err="1">
                <a:latin typeface="+mn-lt"/>
              </a:rPr>
              <a:t>Rezolüsyon</a:t>
            </a:r>
            <a:r>
              <a:rPr lang="tr-TR" b="1" dirty="0">
                <a:latin typeface="+mn-lt"/>
              </a:rPr>
              <a:t> evresi (14. günden sonrası): </a:t>
            </a:r>
            <a:r>
              <a:rPr lang="tr-TR" dirty="0">
                <a:latin typeface="+mn-lt"/>
              </a:rPr>
              <a:t>Enfeksiyonun kontrol altına alınmasıyla 26. güne kadar uzayabilen radyolojik </a:t>
            </a:r>
            <a:r>
              <a:rPr lang="tr-TR" dirty="0" err="1">
                <a:latin typeface="+mn-lt"/>
              </a:rPr>
              <a:t>dansitelerin</a:t>
            </a:r>
            <a:r>
              <a:rPr lang="tr-TR" dirty="0">
                <a:latin typeface="+mn-lt"/>
              </a:rPr>
              <a:t> gerilemesi </a:t>
            </a:r>
          </a:p>
          <a:p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09698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23597" y="377252"/>
            <a:ext cx="10244528" cy="701337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bg1"/>
                </a:solidFill>
                <a:latin typeface="+mj-lt"/>
              </a:rPr>
              <a:t>Akut Solunum Sıkıntısı Sendromu (ARDS);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>
                <a:latin typeface="+mn-lt"/>
              </a:rPr>
              <a:t>Son bir haftada ortaya çıkan veya kötüleşen solunum sıkıntısı</a:t>
            </a:r>
          </a:p>
          <a:p>
            <a:pPr lvl="0"/>
            <a:r>
              <a:rPr lang="tr-TR" dirty="0">
                <a:latin typeface="+mn-lt"/>
              </a:rPr>
              <a:t>Radyolojik olarak </a:t>
            </a:r>
            <a:r>
              <a:rPr lang="tr-TR" dirty="0" err="1">
                <a:latin typeface="+mn-lt"/>
              </a:rPr>
              <a:t>plevral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efüzyon</a:t>
            </a:r>
            <a:r>
              <a:rPr lang="tr-TR" dirty="0">
                <a:latin typeface="+mn-lt"/>
              </a:rPr>
              <a:t>, </a:t>
            </a:r>
            <a:r>
              <a:rPr lang="tr-TR" dirty="0" err="1">
                <a:latin typeface="+mn-lt"/>
              </a:rPr>
              <a:t>kollaps</a:t>
            </a:r>
            <a:r>
              <a:rPr lang="tr-TR" dirty="0">
                <a:latin typeface="+mn-lt"/>
              </a:rPr>
              <a:t> veya </a:t>
            </a:r>
            <a:r>
              <a:rPr lang="tr-TR" dirty="0" err="1">
                <a:latin typeface="+mn-lt"/>
              </a:rPr>
              <a:t>nodüler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bilateral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opasiteler</a:t>
            </a:r>
            <a:endParaRPr lang="tr-TR" dirty="0">
              <a:latin typeface="+mn-lt"/>
            </a:endParaRPr>
          </a:p>
          <a:p>
            <a:pPr lvl="0"/>
            <a:r>
              <a:rPr lang="tr-TR" dirty="0">
                <a:latin typeface="+mn-lt"/>
              </a:rPr>
              <a:t>Kalp yetmezliği veya volüm fazlalığı ile açıklanamayan solunum yetmezliği </a:t>
            </a:r>
          </a:p>
          <a:p>
            <a:pPr lvl="0"/>
            <a:r>
              <a:rPr lang="tr-TR" dirty="0">
                <a:latin typeface="+mn-lt"/>
              </a:rPr>
              <a:t>Hafif ARDS:  200 &lt; PaO2/FiO2  ≤ 300 ( PEEP  ≥ 5 cmH20 )</a:t>
            </a:r>
          </a:p>
          <a:p>
            <a:pPr lvl="0"/>
            <a:r>
              <a:rPr lang="tr-TR" dirty="0">
                <a:latin typeface="+mn-lt"/>
              </a:rPr>
              <a:t>Orta ARDS:  100 &lt; PaO2/FiO2 ≤  200 ( PEEP ≥ 5 cmH20 )</a:t>
            </a:r>
          </a:p>
          <a:p>
            <a:pPr lvl="0"/>
            <a:r>
              <a:rPr lang="tr-TR" dirty="0">
                <a:latin typeface="+mn-lt"/>
              </a:rPr>
              <a:t>Ağır ARDS : PaO2/FiO2  ≤ 100 ( PEEP ≥ 5 cmH20 )</a:t>
            </a:r>
          </a:p>
        </p:txBody>
      </p:sp>
    </p:spTree>
    <p:extLst>
      <p:ext uri="{BB962C8B-B14F-4D97-AF65-F5344CB8AC3E}">
        <p14:creationId xmlns:p14="http://schemas.microsoft.com/office/powerpoint/2010/main" val="1634802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E6C161D6-80A4-3240-9E3B-AF27CBF18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965" y="1593455"/>
            <a:ext cx="8563117" cy="3374471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 err="1">
                <a:latin typeface="+mj-lt"/>
              </a:rPr>
              <a:t>Hastalığın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başlangıç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kaynağı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henüz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netlik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kazanmamıştır</a:t>
            </a:r>
            <a:r>
              <a:rPr lang="en-US" sz="2400" dirty="0">
                <a:latin typeface="+mj-lt"/>
              </a:rPr>
              <a:t>. </a:t>
            </a:r>
          </a:p>
          <a:p>
            <a:pPr>
              <a:spcBef>
                <a:spcPts val="1800"/>
              </a:spcBef>
            </a:pPr>
            <a:r>
              <a:rPr lang="en-US" sz="2400" dirty="0" err="1">
                <a:latin typeface="+mj-lt"/>
              </a:rPr>
              <a:t>Ancak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eldeki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veriler</a:t>
            </a:r>
            <a:r>
              <a:rPr lang="en-US" sz="2400" dirty="0">
                <a:latin typeface="+mj-lt"/>
              </a:rPr>
              <a:t>, Huanan Deniz </a:t>
            </a:r>
            <a:r>
              <a:rPr lang="en-US" sz="2400" dirty="0" err="1">
                <a:latin typeface="+mj-lt"/>
              </a:rPr>
              <a:t>Ürünleri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Toptan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Satış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Pazarında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yasadışı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olarak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satılan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vahşi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hayvanları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işaret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etmektedir</a:t>
            </a:r>
            <a:r>
              <a:rPr lang="en-US" sz="2400" dirty="0">
                <a:latin typeface="+mj-lt"/>
              </a:rPr>
              <a:t>.  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5" name="Unvan 1">
            <a:extLst>
              <a:ext uri="{FF2B5EF4-FFF2-40B4-BE49-F238E27FC236}">
                <a16:creationId xmlns:a16="http://schemas.microsoft.com/office/drawing/2014/main" id="{39763707-177E-46F9-9003-F0AE584770E6}"/>
              </a:ext>
            </a:extLst>
          </p:cNvPr>
          <p:cNvSpPr txBox="1">
            <a:spLocks/>
          </p:cNvSpPr>
          <p:nvPr/>
        </p:nvSpPr>
        <p:spPr>
          <a:xfrm>
            <a:off x="1664965" y="202982"/>
            <a:ext cx="7752412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3200" dirty="0">
                <a:solidFill>
                  <a:schemeClr val="bg1"/>
                </a:solidFill>
                <a:latin typeface="+mj-lt"/>
              </a:rPr>
              <a:t>Enfeksiyon Kaynağı</a:t>
            </a:r>
          </a:p>
        </p:txBody>
      </p:sp>
    </p:spTree>
    <p:extLst>
      <p:ext uri="{BB962C8B-B14F-4D97-AF65-F5344CB8AC3E}">
        <p14:creationId xmlns:p14="http://schemas.microsoft.com/office/powerpoint/2010/main" val="2650511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95034" y="403563"/>
            <a:ext cx="10244528" cy="701337"/>
          </a:xfrm>
        </p:spPr>
        <p:txBody>
          <a:bodyPr>
            <a:normAutofit/>
          </a:bodyPr>
          <a:lstStyle/>
          <a:p>
            <a:r>
              <a:rPr lang="tr-TR" dirty="0" err="1">
                <a:solidFill>
                  <a:schemeClr val="bg1"/>
                </a:solidFill>
                <a:latin typeface="+mj-lt"/>
              </a:rPr>
              <a:t>Sepsis</a:t>
            </a:r>
            <a:endParaRPr lang="tr-T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970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latin typeface="+mn-lt"/>
              </a:rPr>
              <a:t>Şüpheli veya kanıtlanmış bir enfeksiyona eşlik eden organ yetmezliği bulguları</a:t>
            </a:r>
          </a:p>
          <a:p>
            <a:pPr marL="0" indent="0">
              <a:buNone/>
            </a:pPr>
            <a:r>
              <a:rPr lang="tr-TR" dirty="0">
                <a:latin typeface="+mn-lt"/>
              </a:rPr>
              <a:t>(bilinç değişiklikleri, solunum güçlüğü, düşük oksijen </a:t>
            </a:r>
            <a:r>
              <a:rPr lang="tr-TR" dirty="0" err="1">
                <a:latin typeface="+mn-lt"/>
              </a:rPr>
              <a:t>satürasyonu</a:t>
            </a:r>
            <a:r>
              <a:rPr lang="tr-TR" dirty="0">
                <a:latin typeface="+mn-lt"/>
              </a:rPr>
              <a:t>, azalmış idrar çıkışı, </a:t>
            </a:r>
            <a:r>
              <a:rPr lang="tr-TR" dirty="0" err="1">
                <a:latin typeface="+mn-lt"/>
              </a:rPr>
              <a:t>kreatinin</a:t>
            </a:r>
            <a:r>
              <a:rPr lang="tr-TR" dirty="0">
                <a:latin typeface="+mn-lt"/>
              </a:rPr>
              <a:t> artışı, artmış kalp hızı, zayıf nabız, soğuk </a:t>
            </a:r>
            <a:r>
              <a:rPr lang="tr-TR" dirty="0" err="1">
                <a:latin typeface="+mn-lt"/>
              </a:rPr>
              <a:t>ekstremiteler</a:t>
            </a:r>
            <a:r>
              <a:rPr lang="tr-TR" dirty="0">
                <a:latin typeface="+mn-lt"/>
              </a:rPr>
              <a:t> veya düşük kan basıncı, </a:t>
            </a:r>
            <a:r>
              <a:rPr lang="tr-TR" dirty="0" err="1">
                <a:latin typeface="+mn-lt"/>
              </a:rPr>
              <a:t>koagülopati</a:t>
            </a:r>
            <a:r>
              <a:rPr lang="tr-TR" dirty="0">
                <a:latin typeface="+mn-lt"/>
              </a:rPr>
              <a:t> bulguları, </a:t>
            </a:r>
            <a:r>
              <a:rPr lang="tr-TR" dirty="0" err="1">
                <a:latin typeface="+mn-lt"/>
              </a:rPr>
              <a:t>trombositopeni</a:t>
            </a:r>
            <a:r>
              <a:rPr lang="tr-TR" dirty="0">
                <a:latin typeface="+mn-lt"/>
              </a:rPr>
              <a:t>, </a:t>
            </a:r>
            <a:r>
              <a:rPr lang="tr-TR" dirty="0" err="1">
                <a:latin typeface="+mn-lt"/>
              </a:rPr>
              <a:t>asidoz</a:t>
            </a:r>
            <a:r>
              <a:rPr lang="tr-TR" dirty="0">
                <a:latin typeface="+mn-lt"/>
              </a:rPr>
              <a:t>, artmış </a:t>
            </a:r>
            <a:r>
              <a:rPr lang="tr-TR" dirty="0" err="1">
                <a:latin typeface="+mn-lt"/>
              </a:rPr>
              <a:t>laktat</a:t>
            </a:r>
            <a:r>
              <a:rPr lang="tr-TR" dirty="0">
                <a:latin typeface="+mn-lt"/>
              </a:rPr>
              <a:t> düzeyi veya </a:t>
            </a:r>
            <a:r>
              <a:rPr lang="tr-TR" dirty="0" err="1">
                <a:latin typeface="+mn-lt"/>
              </a:rPr>
              <a:t>hiperbilirübinemi</a:t>
            </a:r>
            <a:r>
              <a:rPr lang="tr-TR" dirty="0">
                <a:latin typeface="+mn-lt"/>
              </a:rPr>
              <a:t>) </a:t>
            </a:r>
          </a:p>
          <a:p>
            <a:pPr marL="0" indent="0">
              <a:buNone/>
            </a:pP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78984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66460" y="403563"/>
            <a:ext cx="10244528" cy="701337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bg1"/>
                </a:solidFill>
                <a:latin typeface="+mj-lt"/>
              </a:rPr>
              <a:t>Septik Şok;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Sıvı tedavisine dirençli hipotansiyon, ortalama </a:t>
            </a:r>
            <a:r>
              <a:rPr lang="tr-TR" dirty="0" err="1">
                <a:latin typeface="+mn-lt"/>
              </a:rPr>
              <a:t>arteriyel</a:t>
            </a:r>
            <a:r>
              <a:rPr lang="tr-TR" dirty="0">
                <a:latin typeface="+mn-lt"/>
              </a:rPr>
              <a:t> basıncın ≥ 65 </a:t>
            </a:r>
            <a:r>
              <a:rPr lang="tr-TR" dirty="0" err="1">
                <a:latin typeface="+mn-lt"/>
              </a:rPr>
              <a:t>mmHg</a:t>
            </a:r>
            <a:r>
              <a:rPr lang="tr-TR" dirty="0">
                <a:latin typeface="+mn-lt"/>
              </a:rPr>
              <a:t> olarak tutulabilmesi için </a:t>
            </a:r>
            <a:r>
              <a:rPr lang="tr-TR" dirty="0" err="1">
                <a:latin typeface="+mn-lt"/>
              </a:rPr>
              <a:t>vazopressör</a:t>
            </a:r>
            <a:r>
              <a:rPr lang="tr-TR" dirty="0">
                <a:latin typeface="+mn-lt"/>
              </a:rPr>
              <a:t> ihtiyacı ve </a:t>
            </a:r>
            <a:r>
              <a:rPr lang="tr-TR" dirty="0" err="1">
                <a:latin typeface="+mn-lt"/>
              </a:rPr>
              <a:t>laktat</a:t>
            </a:r>
            <a:r>
              <a:rPr lang="tr-TR" dirty="0">
                <a:latin typeface="+mn-lt"/>
              </a:rPr>
              <a:t> düzeyi &gt; 2 </a:t>
            </a:r>
            <a:r>
              <a:rPr lang="tr-TR" dirty="0" err="1">
                <a:latin typeface="+mn-lt"/>
              </a:rPr>
              <a:t>mmol</a:t>
            </a:r>
            <a:r>
              <a:rPr lang="tr-TR" dirty="0">
                <a:latin typeface="+mn-lt"/>
              </a:rPr>
              <a:t>/L olması </a:t>
            </a:r>
          </a:p>
          <a:p>
            <a:r>
              <a:rPr lang="tr-TR" dirty="0">
                <a:latin typeface="+mn-lt"/>
              </a:rPr>
              <a:t>Hastalarda </a:t>
            </a:r>
            <a:r>
              <a:rPr lang="tr-TR" dirty="0" err="1">
                <a:latin typeface="+mn-lt"/>
              </a:rPr>
              <a:t>myokardit</a:t>
            </a:r>
            <a:r>
              <a:rPr lang="tr-TR" dirty="0">
                <a:latin typeface="+mn-lt"/>
              </a:rPr>
              <a:t> ve buna bağlı aritmi, </a:t>
            </a:r>
            <a:r>
              <a:rPr lang="tr-TR" dirty="0" err="1">
                <a:latin typeface="+mn-lt"/>
              </a:rPr>
              <a:t>kardiyojenik</a:t>
            </a:r>
            <a:r>
              <a:rPr lang="tr-TR" dirty="0">
                <a:latin typeface="+mn-lt"/>
              </a:rPr>
              <a:t> şok görülebileceği unutulmamalı</a:t>
            </a:r>
          </a:p>
        </p:txBody>
      </p:sp>
    </p:spTree>
    <p:extLst>
      <p:ext uri="{BB962C8B-B14F-4D97-AF65-F5344CB8AC3E}">
        <p14:creationId xmlns:p14="http://schemas.microsoft.com/office/powerpoint/2010/main" val="41458069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D76EF21-7762-45A7-9885-B543155B4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022" y="517863"/>
            <a:ext cx="10244528" cy="701337"/>
          </a:xfrm>
        </p:spPr>
        <p:txBody>
          <a:bodyPr>
            <a:no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+mj-lt"/>
              </a:rPr>
              <a:t>Ağır solunum yolu enfeksiyonu, </a:t>
            </a:r>
            <a:r>
              <a:rPr lang="tr-TR" sz="2000" dirty="0" err="1">
                <a:solidFill>
                  <a:schemeClr val="bg1"/>
                </a:solidFill>
                <a:latin typeface="+mj-lt"/>
              </a:rPr>
              <a:t>hipoksemik</a:t>
            </a:r>
            <a:r>
              <a:rPr lang="tr-TR" sz="2000" dirty="0">
                <a:solidFill>
                  <a:schemeClr val="bg1"/>
                </a:solidFill>
                <a:latin typeface="+mj-lt"/>
              </a:rPr>
              <a:t> solunum yetmezliği veya ARDS varlığında uygulanacak yaklaşım ve yöntemler:</a:t>
            </a:r>
            <a:br>
              <a:rPr lang="tr-TR" sz="2000" dirty="0">
                <a:solidFill>
                  <a:schemeClr val="bg1"/>
                </a:solidFill>
                <a:latin typeface="+mj-lt"/>
              </a:rPr>
            </a:br>
            <a:endParaRPr lang="tr-TR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0F2B11-2946-4A9C-917D-8DA82E0F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438775"/>
          </a:xfrm>
        </p:spPr>
        <p:txBody>
          <a:bodyPr>
            <a:normAutofit fontScale="92500"/>
          </a:bodyPr>
          <a:lstStyle/>
          <a:p>
            <a:pPr marL="457200" lvl="1" indent="-457200">
              <a:buFont typeface="+mj-lt"/>
              <a:buAutoNum type="arabicPeriod"/>
            </a:pPr>
            <a:r>
              <a:rPr lang="tr-TR" dirty="0" err="1"/>
              <a:t>Hipoksemik</a:t>
            </a:r>
            <a:r>
              <a:rPr lang="tr-TR" dirty="0"/>
              <a:t> solunum yetmezliğinin erken dönemde tanınması gereklidir. Bu hastaların solunum iş yükündeki artış ve </a:t>
            </a:r>
            <a:r>
              <a:rPr lang="tr-TR" dirty="0" err="1"/>
              <a:t>hipoksemi</a:t>
            </a:r>
            <a:r>
              <a:rPr lang="tr-TR" dirty="0"/>
              <a:t> konvansiyonel oksijen tedavisine rağmen artış gösterir.</a:t>
            </a:r>
          </a:p>
          <a:p>
            <a:pPr marL="457200" lvl="1" indent="-457200">
              <a:buFont typeface="+mj-lt"/>
              <a:buAutoNum type="arabicPeriod"/>
            </a:pPr>
            <a:endParaRPr lang="tr-TR" dirty="0"/>
          </a:p>
          <a:p>
            <a:pPr marL="457200" lvl="1" indent="-457200">
              <a:buFont typeface="+mj-lt"/>
              <a:buAutoNum type="arabicPeriod"/>
            </a:pPr>
            <a:r>
              <a:rPr lang="tr-TR" dirty="0"/>
              <a:t>Yüksek akımlı nazal oksijen tedavisi ve </a:t>
            </a:r>
            <a:r>
              <a:rPr lang="tr-TR" dirty="0" err="1"/>
              <a:t>noninvaziv</a:t>
            </a:r>
            <a:r>
              <a:rPr lang="tr-TR" dirty="0"/>
              <a:t> mekanik </a:t>
            </a:r>
            <a:r>
              <a:rPr lang="tr-TR" dirty="0" err="1"/>
              <a:t>ventilasyon</a:t>
            </a:r>
            <a:r>
              <a:rPr lang="tr-TR" dirty="0"/>
              <a:t> (NIMV) desteği seçilmiş </a:t>
            </a:r>
            <a:r>
              <a:rPr lang="tr-TR" dirty="0" err="1"/>
              <a:t>hipoksemik</a:t>
            </a:r>
            <a:r>
              <a:rPr lang="tr-TR" dirty="0"/>
              <a:t> solunum yetmezliği olgularına uygulanabilir. Ancak bu hastalar klinik kötüleşme açısından yakın takip edilmeli, ilk bir saatte olumlu yanıt alınamamışsa (</a:t>
            </a:r>
            <a:r>
              <a:rPr lang="tr-TR" dirty="0" err="1"/>
              <a:t>refrakter</a:t>
            </a:r>
            <a:r>
              <a:rPr lang="tr-TR" dirty="0"/>
              <a:t> </a:t>
            </a:r>
            <a:r>
              <a:rPr lang="tr-TR" dirty="0" err="1"/>
              <a:t>hipoksemi</a:t>
            </a:r>
            <a:r>
              <a:rPr lang="tr-TR" dirty="0"/>
              <a:t>, </a:t>
            </a:r>
            <a:r>
              <a:rPr lang="tr-TR" dirty="0" err="1"/>
              <a:t>takipne</a:t>
            </a:r>
            <a:r>
              <a:rPr lang="tr-TR" dirty="0"/>
              <a:t>, </a:t>
            </a:r>
            <a:r>
              <a:rPr lang="tr-TR" dirty="0" err="1"/>
              <a:t>tidal</a:t>
            </a:r>
            <a:r>
              <a:rPr lang="tr-TR" dirty="0"/>
              <a:t> volüm&gt; 9 ml/ideal kg), hastalar </a:t>
            </a:r>
            <a:r>
              <a:rPr lang="tr-TR" dirty="0" err="1"/>
              <a:t>invaziv</a:t>
            </a:r>
            <a:r>
              <a:rPr lang="tr-TR" dirty="0"/>
              <a:t> mekanik </a:t>
            </a:r>
            <a:r>
              <a:rPr lang="tr-TR" dirty="0" err="1"/>
              <a:t>ventilasyon</a:t>
            </a:r>
            <a:r>
              <a:rPr lang="tr-TR" dirty="0"/>
              <a:t> açısından değerlendirilmelidir. Yüksek akımlı oksijen tedavisinin </a:t>
            </a:r>
            <a:r>
              <a:rPr lang="tr-TR" dirty="0" err="1"/>
              <a:t>viral</a:t>
            </a:r>
            <a:r>
              <a:rPr lang="tr-TR" dirty="0"/>
              <a:t> enfeksiyonlarda damlacık yoluyla </a:t>
            </a:r>
            <a:r>
              <a:rPr lang="tr-TR" dirty="0" err="1"/>
              <a:t>bulaşı</a:t>
            </a:r>
            <a:r>
              <a:rPr lang="tr-TR" dirty="0"/>
              <a:t> artırabileceğine dair görüş bildirilmiştir. </a:t>
            </a:r>
          </a:p>
          <a:p>
            <a:pPr marL="457200" lvl="1" indent="-457200">
              <a:buFont typeface="+mj-lt"/>
              <a:buAutoNum type="arabicPeriod"/>
            </a:pPr>
            <a:endParaRPr lang="tr-TR" dirty="0"/>
          </a:p>
          <a:p>
            <a:pPr marL="457200" lvl="1" indent="-457200">
              <a:buFont typeface="+mj-lt"/>
              <a:buAutoNum type="arabicPeriod"/>
            </a:pPr>
            <a:r>
              <a:rPr lang="tr-TR" dirty="0"/>
              <a:t>NIMV uygularken mümkünse </a:t>
            </a:r>
            <a:r>
              <a:rPr lang="tr-TR" dirty="0" err="1"/>
              <a:t>helmet</a:t>
            </a:r>
            <a:r>
              <a:rPr lang="tr-TR" dirty="0"/>
              <a:t> (miğfer) maske kullanılması önerilir. Yoğun bakım </a:t>
            </a:r>
            <a:r>
              <a:rPr lang="tr-TR" dirty="0" err="1"/>
              <a:t>ventilatörleri</a:t>
            </a:r>
            <a:r>
              <a:rPr lang="tr-TR" dirty="0"/>
              <a:t> veya çift devre </a:t>
            </a:r>
            <a:r>
              <a:rPr lang="tr-TR" dirty="0" err="1"/>
              <a:t>ventilatörlerle</a:t>
            </a:r>
            <a:r>
              <a:rPr lang="tr-TR" dirty="0"/>
              <a:t> uygulanmalıdır; devreye </a:t>
            </a:r>
            <a:r>
              <a:rPr lang="tr-TR" dirty="0" err="1"/>
              <a:t>viral</a:t>
            </a:r>
            <a:r>
              <a:rPr lang="tr-TR" dirty="0"/>
              <a:t>/bakteriyel filtre eklenmelidir. </a:t>
            </a:r>
          </a:p>
        </p:txBody>
      </p:sp>
    </p:spTree>
    <p:extLst>
      <p:ext uri="{BB962C8B-B14F-4D97-AF65-F5344CB8AC3E}">
        <p14:creationId xmlns:p14="http://schemas.microsoft.com/office/powerpoint/2010/main" val="389247477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D76EF21-7762-45A7-9885-B543155B4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022" y="517863"/>
            <a:ext cx="10244528" cy="701337"/>
          </a:xfrm>
        </p:spPr>
        <p:txBody>
          <a:bodyPr>
            <a:no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+mj-lt"/>
              </a:rPr>
              <a:t>Ağır solunum yolu enfeksiyonu, </a:t>
            </a:r>
            <a:r>
              <a:rPr lang="tr-TR" sz="2000" dirty="0" err="1">
                <a:solidFill>
                  <a:schemeClr val="bg1"/>
                </a:solidFill>
                <a:latin typeface="+mj-lt"/>
              </a:rPr>
              <a:t>hipoksemik</a:t>
            </a:r>
            <a:r>
              <a:rPr lang="tr-TR" sz="2000" dirty="0">
                <a:solidFill>
                  <a:schemeClr val="bg1"/>
                </a:solidFill>
                <a:latin typeface="+mj-lt"/>
              </a:rPr>
              <a:t> solunum yetmezliği veya ARDS varlığında uygulanacak yaklaşım ve yöntemler:</a:t>
            </a:r>
            <a:br>
              <a:rPr lang="tr-TR" sz="2000" dirty="0">
                <a:solidFill>
                  <a:schemeClr val="bg1"/>
                </a:solidFill>
                <a:latin typeface="+mj-lt"/>
              </a:rPr>
            </a:br>
            <a:endParaRPr lang="tr-TR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0F2B11-2946-4A9C-917D-8DA82E0F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438775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 startAt="4"/>
            </a:pPr>
            <a:r>
              <a:rPr lang="tr-TR" dirty="0" err="1"/>
              <a:t>Sekresyonların</a:t>
            </a:r>
            <a:r>
              <a:rPr lang="tr-TR" dirty="0"/>
              <a:t> kontrol edilemediği, </a:t>
            </a:r>
            <a:r>
              <a:rPr lang="tr-TR" dirty="0" err="1"/>
              <a:t>aspirasyon</a:t>
            </a:r>
            <a:r>
              <a:rPr lang="tr-TR" dirty="0"/>
              <a:t> riski olan, </a:t>
            </a:r>
            <a:r>
              <a:rPr lang="tr-TR" dirty="0" err="1"/>
              <a:t>hemodinamik</a:t>
            </a:r>
            <a:r>
              <a:rPr lang="tr-TR" dirty="0"/>
              <a:t> bozukluğu olan, </a:t>
            </a:r>
            <a:r>
              <a:rPr lang="tr-TR" dirty="0" err="1"/>
              <a:t>multiorgan</a:t>
            </a:r>
            <a:r>
              <a:rPr lang="tr-TR" dirty="0"/>
              <a:t> yetmezliği olan veya bozulmuş </a:t>
            </a:r>
            <a:r>
              <a:rPr lang="tr-TR" dirty="0" err="1"/>
              <a:t>mental</a:t>
            </a:r>
            <a:r>
              <a:rPr lang="tr-TR" dirty="0"/>
              <a:t> durumu olan hastalara </a:t>
            </a:r>
            <a:r>
              <a:rPr lang="tr-TR" dirty="0" err="1"/>
              <a:t>NIMV’den</a:t>
            </a:r>
            <a:r>
              <a:rPr lang="tr-TR" dirty="0"/>
              <a:t> kaçınılmalıdır.  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tr-TR" dirty="0" err="1"/>
              <a:t>Endotrakeal</a:t>
            </a:r>
            <a:r>
              <a:rPr lang="tr-TR" dirty="0"/>
              <a:t> </a:t>
            </a:r>
            <a:r>
              <a:rPr lang="tr-TR" dirty="0" err="1"/>
              <a:t>entübasyon</a:t>
            </a:r>
            <a:r>
              <a:rPr lang="tr-TR" dirty="0"/>
              <a:t> eğitimli ve tecrübeli kişilerce, hızlı ardışık </a:t>
            </a:r>
            <a:r>
              <a:rPr lang="tr-TR" dirty="0" err="1"/>
              <a:t>entübasyon</a:t>
            </a:r>
            <a:r>
              <a:rPr lang="tr-TR" dirty="0"/>
              <a:t> protokolü ile uygulanmalıdır. </a:t>
            </a:r>
            <a:r>
              <a:rPr lang="tr-TR" dirty="0" err="1"/>
              <a:t>Entübasyon</a:t>
            </a:r>
            <a:r>
              <a:rPr lang="tr-TR" dirty="0"/>
              <a:t> mümkünse video </a:t>
            </a:r>
            <a:r>
              <a:rPr lang="tr-TR" dirty="0" err="1"/>
              <a:t>larengeskop</a:t>
            </a:r>
            <a:r>
              <a:rPr lang="tr-TR" dirty="0"/>
              <a:t> ile uygulanmalıdır. Zor havayolu olduğu düşünülen hastalara </a:t>
            </a:r>
            <a:r>
              <a:rPr lang="tr-TR" dirty="0" err="1"/>
              <a:t>fleksible</a:t>
            </a:r>
            <a:r>
              <a:rPr lang="tr-TR" dirty="0"/>
              <a:t> </a:t>
            </a:r>
            <a:r>
              <a:rPr lang="tr-TR" dirty="0" err="1"/>
              <a:t>bronkoskopi</a:t>
            </a:r>
            <a:r>
              <a:rPr lang="tr-TR" dirty="0"/>
              <a:t> eşliğinde </a:t>
            </a:r>
            <a:r>
              <a:rPr lang="tr-TR" dirty="0" err="1"/>
              <a:t>entübasyon</a:t>
            </a:r>
            <a:r>
              <a:rPr lang="tr-TR" dirty="0"/>
              <a:t> uygulanabilir. Mümkünse </a:t>
            </a:r>
            <a:r>
              <a:rPr lang="tr-TR" dirty="0" err="1"/>
              <a:t>preoksijenizasyon</a:t>
            </a:r>
            <a:r>
              <a:rPr lang="tr-TR" dirty="0"/>
              <a:t> esnasında balon-maske kullanımından kaçınılmalıdır. Balon maske uygulamasında da filtre kullanılmalıdır.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tr-TR" dirty="0" err="1"/>
              <a:t>Entübasyon</a:t>
            </a:r>
            <a:r>
              <a:rPr lang="tr-TR" dirty="0"/>
              <a:t> öncesi öksürüğü baskılamak için </a:t>
            </a:r>
            <a:r>
              <a:rPr lang="tr-TR" dirty="0" err="1"/>
              <a:t>nöromuskuler</a:t>
            </a:r>
            <a:r>
              <a:rPr lang="tr-TR" dirty="0"/>
              <a:t> </a:t>
            </a:r>
            <a:r>
              <a:rPr lang="tr-TR" dirty="0" err="1"/>
              <a:t>bloker</a:t>
            </a:r>
            <a:r>
              <a:rPr lang="tr-TR" dirty="0"/>
              <a:t> kullanılabilir. </a:t>
            </a:r>
          </a:p>
        </p:txBody>
      </p:sp>
    </p:spTree>
    <p:extLst>
      <p:ext uri="{BB962C8B-B14F-4D97-AF65-F5344CB8AC3E}">
        <p14:creationId xmlns:p14="http://schemas.microsoft.com/office/powerpoint/2010/main" val="402028871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D76EF21-7762-45A7-9885-B543155B4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022" y="517863"/>
            <a:ext cx="10244528" cy="701337"/>
          </a:xfrm>
        </p:spPr>
        <p:txBody>
          <a:bodyPr>
            <a:no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+mj-lt"/>
              </a:rPr>
              <a:t>Ağır solunum yolu enfeksiyonu, </a:t>
            </a:r>
            <a:r>
              <a:rPr lang="tr-TR" sz="2000" dirty="0" err="1">
                <a:solidFill>
                  <a:schemeClr val="bg1"/>
                </a:solidFill>
                <a:latin typeface="+mj-lt"/>
              </a:rPr>
              <a:t>hipoksemik</a:t>
            </a:r>
            <a:r>
              <a:rPr lang="tr-TR" sz="2000" dirty="0">
                <a:solidFill>
                  <a:schemeClr val="bg1"/>
                </a:solidFill>
                <a:latin typeface="+mj-lt"/>
              </a:rPr>
              <a:t> solunum yetmezliği veya ARDS varlığında uygulanacak yaklaşım ve yöntemler:</a:t>
            </a:r>
            <a:br>
              <a:rPr lang="tr-TR" sz="2000" dirty="0">
                <a:solidFill>
                  <a:schemeClr val="bg1"/>
                </a:solidFill>
                <a:latin typeface="+mj-lt"/>
              </a:rPr>
            </a:br>
            <a:endParaRPr lang="tr-TR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0F2B11-2946-4A9C-917D-8DA82E0F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438775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 startAt="7"/>
            </a:pPr>
            <a:r>
              <a:rPr lang="tr-TR" dirty="0" err="1"/>
              <a:t>Endotrakeal</a:t>
            </a:r>
            <a:r>
              <a:rPr lang="tr-TR" dirty="0"/>
              <a:t> </a:t>
            </a:r>
            <a:r>
              <a:rPr lang="tr-TR" dirty="0" err="1"/>
              <a:t>kuff</a:t>
            </a:r>
            <a:r>
              <a:rPr lang="tr-TR" dirty="0"/>
              <a:t> şişirilmeden, pozitif basınçlı </a:t>
            </a:r>
            <a:r>
              <a:rPr lang="tr-TR" dirty="0" err="1"/>
              <a:t>ventilasyona</a:t>
            </a:r>
            <a:r>
              <a:rPr lang="tr-TR" dirty="0"/>
              <a:t> başlanmamalıdır.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tr-TR" dirty="0"/>
              <a:t>Nemlendirici filtre yerine aktif nemlendirme tercih edilmelidir. 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tr-TR" dirty="0"/>
              <a:t>Gerekli </a:t>
            </a:r>
            <a:r>
              <a:rPr lang="tr-TR" dirty="0" err="1"/>
              <a:t>olmadıkçamekanik</a:t>
            </a:r>
            <a:r>
              <a:rPr lang="tr-TR" dirty="0"/>
              <a:t> </a:t>
            </a:r>
            <a:r>
              <a:rPr lang="tr-TR" dirty="0" err="1"/>
              <a:t>ventilatör</a:t>
            </a:r>
            <a:r>
              <a:rPr lang="tr-TR" dirty="0"/>
              <a:t> devresinde bağlantı kesilmemeli, bağlantı kesilmesi gerekliyse mutlaka kişisel koruyucu ekipmanların kullanılması gereklidir. Mümkün ise kapalı sistem </a:t>
            </a:r>
            <a:r>
              <a:rPr lang="tr-TR" dirty="0" err="1"/>
              <a:t>aspirasyon</a:t>
            </a:r>
            <a:r>
              <a:rPr lang="tr-TR" dirty="0"/>
              <a:t> yöntemi kullanılmalıdır. Çok gerekli olmadıkça </a:t>
            </a:r>
            <a:r>
              <a:rPr lang="tr-TR" dirty="0" err="1"/>
              <a:t>bronkoskopik</a:t>
            </a:r>
            <a:r>
              <a:rPr lang="tr-TR" dirty="0"/>
              <a:t> işlemlerden kaçınılmalı, </a:t>
            </a:r>
            <a:r>
              <a:rPr lang="tr-TR" dirty="0" err="1"/>
              <a:t>bronkodilatör</a:t>
            </a:r>
            <a:r>
              <a:rPr lang="tr-TR" dirty="0"/>
              <a:t> tedavide </a:t>
            </a:r>
            <a:r>
              <a:rPr lang="tr-TR" dirty="0" err="1"/>
              <a:t>nebülizasyon</a:t>
            </a:r>
            <a:r>
              <a:rPr lang="tr-TR" dirty="0"/>
              <a:t> yerine ölçülü doz </a:t>
            </a:r>
            <a:r>
              <a:rPr lang="tr-TR" dirty="0" err="1"/>
              <a:t>inhaler</a:t>
            </a:r>
            <a:r>
              <a:rPr lang="tr-TR" dirty="0"/>
              <a:t> tercih edilmelidir.</a:t>
            </a:r>
          </a:p>
        </p:txBody>
      </p:sp>
    </p:spTree>
    <p:extLst>
      <p:ext uri="{BB962C8B-B14F-4D97-AF65-F5344CB8AC3E}">
        <p14:creationId xmlns:p14="http://schemas.microsoft.com/office/powerpoint/2010/main" val="27663708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D76EF21-7762-45A7-9885-B543155B4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022" y="517863"/>
            <a:ext cx="10244528" cy="701337"/>
          </a:xfrm>
        </p:spPr>
        <p:txBody>
          <a:bodyPr>
            <a:no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+mj-lt"/>
              </a:rPr>
              <a:t>Ağır solunum yolu enfeksiyonu, </a:t>
            </a:r>
            <a:r>
              <a:rPr lang="tr-TR" sz="2000" dirty="0" err="1">
                <a:solidFill>
                  <a:schemeClr val="bg1"/>
                </a:solidFill>
                <a:latin typeface="+mj-lt"/>
              </a:rPr>
              <a:t>hipoksemik</a:t>
            </a:r>
            <a:r>
              <a:rPr lang="tr-TR" sz="2000" dirty="0">
                <a:solidFill>
                  <a:schemeClr val="bg1"/>
                </a:solidFill>
                <a:latin typeface="+mj-lt"/>
              </a:rPr>
              <a:t> solunum yetmezliği veya ARDS varlığında uygulanacak yaklaşım ve yöntemler:</a:t>
            </a:r>
            <a:br>
              <a:rPr lang="tr-TR" sz="2000" dirty="0">
                <a:solidFill>
                  <a:schemeClr val="bg1"/>
                </a:solidFill>
                <a:latin typeface="+mj-lt"/>
              </a:rPr>
            </a:br>
            <a:endParaRPr lang="tr-TR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0F2B11-2946-4A9C-917D-8DA82E0F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438775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 startAt="10"/>
            </a:pPr>
            <a:r>
              <a:rPr lang="tr-TR" dirty="0"/>
              <a:t>ARDS kliniği gelişen hastalarda, düşük </a:t>
            </a:r>
            <a:r>
              <a:rPr lang="tr-TR" dirty="0" err="1"/>
              <a:t>tidal</a:t>
            </a:r>
            <a:r>
              <a:rPr lang="tr-TR" dirty="0"/>
              <a:t> volümler (4-6 ml/ideal kg) ve düşük </a:t>
            </a:r>
            <a:r>
              <a:rPr lang="tr-TR" dirty="0" err="1"/>
              <a:t>inspiratuar</a:t>
            </a:r>
            <a:r>
              <a:rPr lang="tr-TR" dirty="0"/>
              <a:t> basınçlar (plato basıncı &lt; 30 cmH2O) uygulanmalıdır. Hedef </a:t>
            </a:r>
            <a:r>
              <a:rPr lang="tr-TR" dirty="0" err="1"/>
              <a:t>tidal</a:t>
            </a:r>
            <a:r>
              <a:rPr lang="tr-TR" dirty="0"/>
              <a:t> volümlere ulaşılabilmesi için derin </a:t>
            </a:r>
            <a:r>
              <a:rPr lang="tr-TR" dirty="0" err="1"/>
              <a:t>sedasyon</a:t>
            </a:r>
            <a:r>
              <a:rPr lang="tr-TR" dirty="0"/>
              <a:t> uygulanması gerekebilmektedir. </a:t>
            </a:r>
          </a:p>
          <a:p>
            <a:pPr marL="914400" lvl="1" indent="-457200">
              <a:buFont typeface="+mj-lt"/>
              <a:buAutoNum type="arabicPeriod" startAt="10"/>
            </a:pPr>
            <a:r>
              <a:rPr lang="tr-TR" dirty="0"/>
              <a:t>Kontrol edilemeyen yan etkiler ve </a:t>
            </a:r>
            <a:r>
              <a:rPr lang="tr-TR" dirty="0" err="1"/>
              <a:t>pH</a:t>
            </a:r>
            <a:r>
              <a:rPr lang="tr-TR" dirty="0"/>
              <a:t>&lt; 7.15 olduğu durumlarda </a:t>
            </a:r>
            <a:r>
              <a:rPr lang="tr-TR" dirty="0" err="1"/>
              <a:t>tidal</a:t>
            </a:r>
            <a:r>
              <a:rPr lang="tr-TR" dirty="0"/>
              <a:t> volümler 8 ml/kg’a çıkılabilir. Aksi durumda </a:t>
            </a:r>
            <a:r>
              <a:rPr lang="tr-TR" dirty="0" err="1"/>
              <a:t>permisif</a:t>
            </a:r>
            <a:r>
              <a:rPr lang="tr-TR" dirty="0"/>
              <a:t> </a:t>
            </a:r>
            <a:r>
              <a:rPr lang="tr-TR" dirty="0" err="1"/>
              <a:t>hiperkapniye</a:t>
            </a:r>
            <a:r>
              <a:rPr lang="tr-TR" dirty="0"/>
              <a:t> izin verilebilir. </a:t>
            </a:r>
          </a:p>
          <a:p>
            <a:pPr marL="914400" lvl="1" indent="-457200">
              <a:buFont typeface="+mj-lt"/>
              <a:buAutoNum type="arabicPeriod" startAt="10"/>
            </a:pPr>
            <a:r>
              <a:rPr lang="tr-TR" dirty="0"/>
              <a:t>Ağır ARDS olgularında (PaO2/FiO2&lt;150) günlük 12 saatten fazla </a:t>
            </a:r>
            <a:r>
              <a:rPr lang="tr-TR" dirty="0" err="1"/>
              <a:t>prone</a:t>
            </a:r>
            <a:r>
              <a:rPr lang="tr-TR" dirty="0"/>
              <a:t> pozisyonu uygulanmalıdır.</a:t>
            </a:r>
          </a:p>
          <a:p>
            <a:pPr marL="914400" lvl="1" indent="-457200">
              <a:buFont typeface="+mj-lt"/>
              <a:buAutoNum type="arabicPeriod" startAt="10"/>
            </a:pPr>
            <a:r>
              <a:rPr lang="tr-TR" dirty="0"/>
              <a:t>Doku </a:t>
            </a:r>
            <a:r>
              <a:rPr lang="tr-TR" dirty="0" err="1"/>
              <a:t>hipoperfüzyon</a:t>
            </a:r>
            <a:r>
              <a:rPr lang="tr-TR" dirty="0"/>
              <a:t> bulguları yoksa konservatif sıvı desteği verilmelidir. </a:t>
            </a:r>
          </a:p>
          <a:p>
            <a:pPr marL="914400" lvl="1" indent="-457200">
              <a:buFont typeface="+mj-lt"/>
              <a:buAutoNum type="arabicPeriod" startAt="10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018347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D76EF21-7762-45A7-9885-B543155B4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022" y="517863"/>
            <a:ext cx="10244528" cy="701337"/>
          </a:xfrm>
        </p:spPr>
        <p:txBody>
          <a:bodyPr>
            <a:no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+mj-lt"/>
              </a:rPr>
              <a:t>Ağır solunum yolu enfeksiyonu, </a:t>
            </a:r>
            <a:r>
              <a:rPr lang="tr-TR" sz="2000" dirty="0" err="1">
                <a:solidFill>
                  <a:schemeClr val="bg1"/>
                </a:solidFill>
                <a:latin typeface="+mj-lt"/>
              </a:rPr>
              <a:t>hipoksemik</a:t>
            </a:r>
            <a:r>
              <a:rPr lang="tr-TR" sz="2000" dirty="0">
                <a:solidFill>
                  <a:schemeClr val="bg1"/>
                </a:solidFill>
                <a:latin typeface="+mj-lt"/>
              </a:rPr>
              <a:t> solunum yetmezliği veya ARDS varlığında uygulanacak yaklaşım ve yöntemler:</a:t>
            </a:r>
            <a:br>
              <a:rPr lang="tr-TR" sz="2000" dirty="0">
                <a:solidFill>
                  <a:schemeClr val="bg1"/>
                </a:solidFill>
                <a:latin typeface="+mj-lt"/>
              </a:rPr>
            </a:br>
            <a:endParaRPr lang="tr-TR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0F2B11-2946-4A9C-917D-8DA82E0F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438775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 startAt="14"/>
            </a:pPr>
            <a:r>
              <a:rPr lang="tr-TR" dirty="0" err="1"/>
              <a:t>Atelektotravmaların</a:t>
            </a:r>
            <a:r>
              <a:rPr lang="tr-TR" dirty="0"/>
              <a:t> önleyecek ve alveol açıklığını sağlayacak ancak </a:t>
            </a:r>
            <a:r>
              <a:rPr lang="tr-TR" dirty="0" err="1"/>
              <a:t>overdistansiyona</a:t>
            </a:r>
            <a:r>
              <a:rPr lang="tr-TR" dirty="0"/>
              <a:t> neden olmayacak basınçlarda PEEP (</a:t>
            </a:r>
            <a:r>
              <a:rPr lang="tr-TR" dirty="0" err="1"/>
              <a:t>ekspiryum</a:t>
            </a:r>
            <a:r>
              <a:rPr lang="tr-TR" dirty="0"/>
              <a:t> sonu pozitif basınç) </a:t>
            </a:r>
            <a:r>
              <a:rPr lang="tr-TR" dirty="0" err="1"/>
              <a:t>titrasyonu</a:t>
            </a:r>
            <a:r>
              <a:rPr lang="tr-TR" dirty="0"/>
              <a:t> uygulanabilir. Orta ve ağır dereceli ARDS hastalarında yüksek PEEP uygulanabilir. </a:t>
            </a:r>
          </a:p>
          <a:p>
            <a:pPr marL="914400" lvl="1" indent="-457200">
              <a:buFont typeface="+mj-lt"/>
              <a:buAutoNum type="arabicPeriod" startAt="14"/>
            </a:pPr>
            <a:r>
              <a:rPr lang="tr-TR" dirty="0" err="1"/>
              <a:t>Nöromusküler</a:t>
            </a:r>
            <a:r>
              <a:rPr lang="tr-TR" dirty="0"/>
              <a:t> </a:t>
            </a:r>
            <a:r>
              <a:rPr lang="tr-TR" dirty="0" err="1"/>
              <a:t>bloker</a:t>
            </a:r>
            <a:r>
              <a:rPr lang="tr-TR" dirty="0"/>
              <a:t> ajanların kullanımı rutin olarak önerilmese de, orta-ağır </a:t>
            </a:r>
            <a:r>
              <a:rPr lang="tr-TR" dirty="0" err="1"/>
              <a:t>ARDS’de</a:t>
            </a:r>
            <a:r>
              <a:rPr lang="tr-TR" dirty="0"/>
              <a:t> </a:t>
            </a:r>
            <a:r>
              <a:rPr lang="tr-TR" dirty="0" err="1"/>
              <a:t>sedasyona</a:t>
            </a:r>
            <a:r>
              <a:rPr lang="tr-TR" dirty="0"/>
              <a:t> rağmen </a:t>
            </a:r>
            <a:r>
              <a:rPr lang="tr-TR" dirty="0" err="1"/>
              <a:t>ventilator</a:t>
            </a:r>
            <a:r>
              <a:rPr lang="tr-TR" dirty="0"/>
              <a:t> uyumsuzluğunda, dirençli </a:t>
            </a:r>
            <a:r>
              <a:rPr lang="tr-TR" dirty="0" err="1"/>
              <a:t>hipoksemi</a:t>
            </a:r>
            <a:r>
              <a:rPr lang="tr-TR" dirty="0"/>
              <a:t> veya </a:t>
            </a:r>
            <a:r>
              <a:rPr lang="tr-TR" dirty="0" err="1"/>
              <a:t>hiperkapni</a:t>
            </a:r>
            <a:r>
              <a:rPr lang="tr-TR" dirty="0"/>
              <a:t> varlığında uygulanabilir. </a:t>
            </a:r>
          </a:p>
          <a:p>
            <a:pPr marL="914400" lvl="1" indent="-457200">
              <a:buFont typeface="+mj-lt"/>
              <a:buAutoNum type="arabicPeriod" startAt="14"/>
            </a:pPr>
            <a:r>
              <a:rPr lang="tr-TR" dirty="0"/>
              <a:t>Akciğer koruyucu </a:t>
            </a:r>
            <a:r>
              <a:rPr lang="tr-TR" dirty="0" err="1"/>
              <a:t>ventilasyona</a:t>
            </a:r>
            <a:r>
              <a:rPr lang="tr-TR" dirty="0"/>
              <a:t> rağmen </a:t>
            </a:r>
            <a:r>
              <a:rPr lang="tr-TR" dirty="0" err="1"/>
              <a:t>refrakter</a:t>
            </a:r>
            <a:r>
              <a:rPr lang="tr-TR" dirty="0"/>
              <a:t> </a:t>
            </a:r>
            <a:r>
              <a:rPr lang="tr-TR" dirty="0" err="1"/>
              <a:t>hipoksemisi</a:t>
            </a:r>
            <a:r>
              <a:rPr lang="tr-TR" dirty="0"/>
              <a:t> olan hastalarda </a:t>
            </a:r>
            <a:r>
              <a:rPr lang="tr-TR" dirty="0" err="1"/>
              <a:t>ekstrakorporeal</a:t>
            </a:r>
            <a:r>
              <a:rPr lang="tr-TR" dirty="0"/>
              <a:t> yaşam desteği (ECMO) düşünülebilir, uygun hastaların deneyimli merkezlere sevki sağlanmalıdır.</a:t>
            </a:r>
          </a:p>
        </p:txBody>
      </p:sp>
    </p:spTree>
    <p:extLst>
      <p:ext uri="{BB962C8B-B14F-4D97-AF65-F5344CB8AC3E}">
        <p14:creationId xmlns:p14="http://schemas.microsoft.com/office/powerpoint/2010/main" val="309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>
                <a:latin typeface="+mn-lt"/>
              </a:rPr>
              <a:t>Tidal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volum</a:t>
            </a:r>
            <a:r>
              <a:rPr lang="tr-TR" dirty="0">
                <a:latin typeface="+mn-lt"/>
              </a:rPr>
              <a:t> hesaplama için ideal kg</a:t>
            </a:r>
          </a:p>
          <a:p>
            <a:r>
              <a:rPr lang="tr-TR" dirty="0">
                <a:latin typeface="+mn-lt"/>
              </a:rPr>
              <a:t>Erkek 50 + (0.91 × [Boy cm − 152.4]) </a:t>
            </a:r>
          </a:p>
          <a:p>
            <a:r>
              <a:rPr lang="tr-TR" dirty="0">
                <a:latin typeface="+mn-lt"/>
              </a:rPr>
              <a:t>Kadın 45.5 + (0.91 × [Boy cm − 152.4]</a:t>
            </a:r>
          </a:p>
          <a:p>
            <a:endParaRPr lang="tr-TR" dirty="0">
              <a:latin typeface="+mn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l="24937" t="39846" r="24002" b="36141"/>
          <a:stretch/>
        </p:blipFill>
        <p:spPr>
          <a:xfrm>
            <a:off x="838200" y="3514724"/>
            <a:ext cx="10063847" cy="266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5800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52172" y="403563"/>
            <a:ext cx="10244528" cy="701337"/>
          </a:xfrm>
        </p:spPr>
        <p:txBody>
          <a:bodyPr>
            <a:no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+mj-lt"/>
              </a:rPr>
              <a:t>Septik Şok Varlığında Uygulanacak Yaklaşım ve Yöntemler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1006138" cy="4351338"/>
          </a:xfrm>
        </p:spPr>
        <p:txBody>
          <a:bodyPr/>
          <a:lstStyle/>
          <a:p>
            <a:pPr lvl="0"/>
            <a:r>
              <a:rPr lang="tr-TR" dirty="0">
                <a:latin typeface="+mn-lt"/>
              </a:rPr>
              <a:t>İlk 1 saatte 30 ml/kg </a:t>
            </a:r>
            <a:r>
              <a:rPr lang="tr-TR" dirty="0" err="1">
                <a:latin typeface="+mn-lt"/>
              </a:rPr>
              <a:t>izotonik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kristaloid</a:t>
            </a:r>
            <a:r>
              <a:rPr lang="tr-TR" dirty="0">
                <a:latin typeface="+mn-lt"/>
              </a:rPr>
              <a:t> sıvı (serum fizyolojik veya </a:t>
            </a:r>
            <a:r>
              <a:rPr lang="tr-TR" dirty="0" err="1">
                <a:latin typeface="+mn-lt"/>
              </a:rPr>
              <a:t>ringer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laktat</a:t>
            </a:r>
            <a:r>
              <a:rPr lang="tr-TR" dirty="0">
                <a:latin typeface="+mn-lt"/>
              </a:rPr>
              <a:t>) uygulanmalı</a:t>
            </a:r>
          </a:p>
          <a:p>
            <a:pPr lvl="0"/>
            <a:r>
              <a:rPr lang="tr-TR" dirty="0">
                <a:latin typeface="+mn-lt"/>
              </a:rPr>
              <a:t>Sıvı </a:t>
            </a:r>
            <a:r>
              <a:rPr lang="tr-TR" dirty="0" err="1">
                <a:latin typeface="+mn-lt"/>
              </a:rPr>
              <a:t>resüstasyonuna</a:t>
            </a:r>
            <a:r>
              <a:rPr lang="tr-TR" dirty="0">
                <a:latin typeface="+mn-lt"/>
              </a:rPr>
              <a:t> rağmen şok tablosunun varlığında veya çok derin hipotansiyonda hemen ortalama </a:t>
            </a:r>
            <a:r>
              <a:rPr lang="tr-TR" dirty="0" err="1">
                <a:latin typeface="+mn-lt"/>
              </a:rPr>
              <a:t>arteriyel</a:t>
            </a:r>
            <a:r>
              <a:rPr lang="tr-TR" dirty="0">
                <a:latin typeface="+mn-lt"/>
              </a:rPr>
              <a:t> basınç 65 </a:t>
            </a:r>
            <a:r>
              <a:rPr lang="tr-TR" dirty="0" err="1">
                <a:latin typeface="+mn-lt"/>
              </a:rPr>
              <a:t>mmHg</a:t>
            </a:r>
            <a:r>
              <a:rPr lang="tr-TR" dirty="0">
                <a:latin typeface="+mn-lt"/>
              </a:rPr>
              <a:t> olacak şekilde </a:t>
            </a:r>
            <a:r>
              <a:rPr lang="tr-TR" dirty="0" err="1">
                <a:latin typeface="+mn-lt"/>
              </a:rPr>
              <a:t>vazopressör</a:t>
            </a:r>
            <a:r>
              <a:rPr lang="tr-TR" dirty="0">
                <a:latin typeface="+mn-lt"/>
              </a:rPr>
              <a:t> desteği verilmeli </a:t>
            </a:r>
          </a:p>
          <a:p>
            <a:pPr lvl="0"/>
            <a:r>
              <a:rPr lang="tr-TR" dirty="0" err="1">
                <a:latin typeface="+mn-lt"/>
              </a:rPr>
              <a:t>Laktat</a:t>
            </a:r>
            <a:r>
              <a:rPr lang="tr-TR" dirty="0">
                <a:latin typeface="+mn-lt"/>
              </a:rPr>
              <a:t> izlemi yapılmalı</a:t>
            </a:r>
          </a:p>
          <a:p>
            <a:pPr lvl="0"/>
            <a:r>
              <a:rPr lang="tr-TR" dirty="0" err="1">
                <a:latin typeface="+mn-lt"/>
              </a:rPr>
              <a:t>Noradrenalin</a:t>
            </a:r>
            <a:r>
              <a:rPr lang="tr-TR" dirty="0">
                <a:latin typeface="+mn-lt"/>
              </a:rPr>
              <a:t> birinci seçenek </a:t>
            </a:r>
            <a:r>
              <a:rPr lang="tr-TR" dirty="0" err="1">
                <a:latin typeface="+mn-lt"/>
              </a:rPr>
              <a:t>vazopressör</a:t>
            </a:r>
            <a:r>
              <a:rPr lang="tr-TR" dirty="0">
                <a:latin typeface="+mn-lt"/>
              </a:rPr>
              <a:t> ajan olarak seçilmeli</a:t>
            </a:r>
          </a:p>
          <a:p>
            <a:pPr lvl="0"/>
            <a:r>
              <a:rPr lang="tr-TR" dirty="0">
                <a:latin typeface="+mn-lt"/>
              </a:rPr>
              <a:t>Daha sonraki tedavi hastanın kardiyak debi ve sıvı </a:t>
            </a:r>
            <a:r>
              <a:rPr lang="tr-TR" dirty="0" err="1">
                <a:latin typeface="+mn-lt"/>
              </a:rPr>
              <a:t>cevaplılığına</a:t>
            </a:r>
            <a:r>
              <a:rPr lang="tr-TR" dirty="0">
                <a:latin typeface="+mn-lt"/>
              </a:rPr>
              <a:t> göre belirlenir</a:t>
            </a:r>
          </a:p>
          <a:p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16353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3711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E6C161D6-80A4-3240-9E3B-AF27CBF18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290" y="1697150"/>
            <a:ext cx="9307756" cy="4495832"/>
          </a:xfrm>
        </p:spPr>
        <p:txBody>
          <a:bodyPr>
            <a:normAutofit/>
          </a:bodyPr>
          <a:lstStyle/>
          <a:p>
            <a:r>
              <a:rPr lang="en-US" dirty="0" err="1">
                <a:latin typeface="+mn-lt"/>
              </a:rPr>
              <a:t>Hastalık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esas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olarak</a:t>
            </a:r>
            <a:r>
              <a:rPr lang="en-US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damlacık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yoluyla</a:t>
            </a:r>
            <a:r>
              <a:rPr lang="en-US" b="1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bulaşmakta</a:t>
            </a:r>
            <a:r>
              <a:rPr lang="tr-TR" dirty="0" err="1">
                <a:latin typeface="+mn-lt"/>
              </a:rPr>
              <a:t>dır</a:t>
            </a:r>
            <a:endParaRPr lang="tr-TR" dirty="0">
              <a:latin typeface="+mn-lt"/>
            </a:endParaRPr>
          </a:p>
          <a:p>
            <a:endParaRPr lang="tr-TR" dirty="0">
              <a:latin typeface="+mn-lt"/>
            </a:endParaRPr>
          </a:p>
          <a:p>
            <a:r>
              <a:rPr lang="tr-TR" dirty="0">
                <a:latin typeface="+mn-lt"/>
              </a:rPr>
              <a:t>Virüs, hasta bireylerden öksürme, hapşırma yoluyla ortaya saçılan damlacıklarla ve hastaların </a:t>
            </a:r>
            <a:r>
              <a:rPr lang="tr-TR" dirty="0" err="1">
                <a:latin typeface="+mn-lt"/>
              </a:rPr>
              <a:t>kontamine</a:t>
            </a:r>
            <a:r>
              <a:rPr lang="tr-TR" dirty="0">
                <a:latin typeface="+mn-lt"/>
              </a:rPr>
              <a:t> ettiği yüzeylerden (eller ile göz, ağız, burun mukozasına temasla) bulaşabilir</a:t>
            </a:r>
          </a:p>
          <a:p>
            <a:endParaRPr lang="tr-TR" dirty="0">
              <a:latin typeface="+mn-lt"/>
            </a:endParaRPr>
          </a:p>
          <a:p>
            <a:r>
              <a:rPr lang="en-US" dirty="0" err="1">
                <a:latin typeface="+mn-lt"/>
              </a:rPr>
              <a:t>Asemptomatik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kişilerin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solunum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yolu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salgılarında</a:t>
            </a:r>
            <a:r>
              <a:rPr lang="en-US" dirty="0">
                <a:latin typeface="+mn-lt"/>
              </a:rPr>
              <a:t> virus </a:t>
            </a:r>
            <a:r>
              <a:rPr lang="en-US" dirty="0" err="1">
                <a:latin typeface="+mn-lt"/>
              </a:rPr>
              <a:t>tespit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edilebilmekte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ancak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esas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bulaşma</a:t>
            </a:r>
            <a:r>
              <a:rPr lang="en-US" dirty="0">
                <a:latin typeface="+mn-lt"/>
              </a:rPr>
              <a:t> hasta </a:t>
            </a:r>
            <a:r>
              <a:rPr lang="en-US" dirty="0" err="1">
                <a:latin typeface="+mn-lt"/>
              </a:rPr>
              <a:t>bireylerden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olmaktadır</a:t>
            </a:r>
            <a:r>
              <a:rPr lang="en-US" dirty="0">
                <a:latin typeface="+mn-lt"/>
              </a:rPr>
              <a:t>. </a:t>
            </a:r>
            <a:endParaRPr lang="tr-TR" dirty="0">
              <a:latin typeface="+mn-lt"/>
            </a:endParaRPr>
          </a:p>
          <a:p>
            <a:pPr>
              <a:lnSpc>
                <a:spcPct val="120000"/>
              </a:lnSpc>
            </a:pPr>
            <a:endParaRPr lang="tr-TR" dirty="0">
              <a:latin typeface="+mn-lt"/>
            </a:endParaRPr>
          </a:p>
        </p:txBody>
      </p:sp>
      <p:sp>
        <p:nvSpPr>
          <p:cNvPr id="5" name="Unvan 1">
            <a:extLst>
              <a:ext uri="{FF2B5EF4-FFF2-40B4-BE49-F238E27FC236}">
                <a16:creationId xmlns:a16="http://schemas.microsoft.com/office/drawing/2014/main" id="{BA008015-5509-4D10-8C86-56457303FD64}"/>
              </a:ext>
            </a:extLst>
          </p:cNvPr>
          <p:cNvSpPr txBox="1">
            <a:spLocks/>
          </p:cNvSpPr>
          <p:nvPr/>
        </p:nvSpPr>
        <p:spPr>
          <a:xfrm>
            <a:off x="1664965" y="202982"/>
            <a:ext cx="7752412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3200" dirty="0">
                <a:solidFill>
                  <a:schemeClr val="bg1"/>
                </a:solidFill>
                <a:latin typeface="+mj-lt"/>
              </a:rPr>
              <a:t>Bulaşma Yolu</a:t>
            </a:r>
          </a:p>
        </p:txBody>
      </p:sp>
    </p:spTree>
    <p:extLst>
      <p:ext uri="{BB962C8B-B14F-4D97-AF65-F5344CB8AC3E}">
        <p14:creationId xmlns:p14="http://schemas.microsoft.com/office/powerpoint/2010/main" val="19238688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3F913DE6-6B00-4096-9E3C-0EBCB0B73492}"/>
              </a:ext>
            </a:extLst>
          </p:cNvPr>
          <p:cNvSpPr/>
          <p:nvPr/>
        </p:nvSpPr>
        <p:spPr>
          <a:xfrm>
            <a:off x="5283918" y="3269218"/>
            <a:ext cx="1624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4000" b="1" dirty="0">
                <a:latin typeface="+mj-lt"/>
                <a:ea typeface="Times New Roman" panose="02020603050405020304" pitchFamily="18" charset="0"/>
              </a:rPr>
              <a:t>ÖZET</a:t>
            </a:r>
            <a:endParaRPr lang="tr-TR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087359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4B96C5-B326-4522-9208-BA488EBA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880" y="1017270"/>
            <a:ext cx="9898379" cy="5485151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tr-TR" sz="3800" b="1" dirty="0">
                <a:latin typeface="+mn-lt"/>
                <a:ea typeface="Century Gothic" charset="0"/>
              </a:rPr>
              <a:t>Olası Vaka tanımına uyan hasta;</a:t>
            </a:r>
          </a:p>
          <a:p>
            <a:pPr>
              <a:lnSpc>
                <a:spcPct val="120000"/>
              </a:lnSpc>
            </a:pPr>
            <a:r>
              <a:rPr lang="tr-TR" sz="3500" dirty="0">
                <a:latin typeface="+mn-lt"/>
                <a:ea typeface="Century Gothic" charset="0"/>
              </a:rPr>
              <a:t>İzole edilmeli</a:t>
            </a:r>
          </a:p>
          <a:p>
            <a:pPr>
              <a:lnSpc>
                <a:spcPct val="120000"/>
              </a:lnSpc>
            </a:pPr>
            <a:r>
              <a:rPr lang="tr-TR" sz="3500" dirty="0">
                <a:latin typeface="+mn-lt"/>
                <a:ea typeface="Century Gothic" charset="0"/>
              </a:rPr>
              <a:t>Numune alınmalı, vaka bilgi formu ile birlikte ivedilikle İl Sağlık Müdürlüğü’ne iletilmeli</a:t>
            </a:r>
          </a:p>
          <a:p>
            <a:pPr lvl="0">
              <a:lnSpc>
                <a:spcPct val="120000"/>
              </a:lnSpc>
            </a:pPr>
            <a:r>
              <a:rPr lang="en-US" sz="3500" dirty="0" err="1">
                <a:latin typeface="+mn-lt"/>
              </a:rPr>
              <a:t>Mümkün</a:t>
            </a:r>
            <a:r>
              <a:rPr lang="en-US" sz="3500" dirty="0">
                <a:latin typeface="+mn-lt"/>
              </a:rPr>
              <a:t> </a:t>
            </a:r>
            <a:r>
              <a:rPr lang="en-US" sz="3500" dirty="0" err="1">
                <a:latin typeface="+mn-lt"/>
              </a:rPr>
              <a:t>olduğunca</a:t>
            </a:r>
            <a:r>
              <a:rPr lang="en-US" sz="3500" dirty="0">
                <a:latin typeface="+mn-lt"/>
              </a:rPr>
              <a:t> </a:t>
            </a:r>
            <a:r>
              <a:rPr lang="en-US" sz="3500" dirty="0" err="1">
                <a:latin typeface="+mn-lt"/>
              </a:rPr>
              <a:t>bu</a:t>
            </a:r>
            <a:r>
              <a:rPr lang="en-US" sz="3500" dirty="0">
                <a:latin typeface="+mn-lt"/>
              </a:rPr>
              <a:t> </a:t>
            </a:r>
            <a:r>
              <a:rPr lang="en-US" sz="3500" dirty="0" err="1">
                <a:latin typeface="+mn-lt"/>
              </a:rPr>
              <a:t>hastaların</a:t>
            </a:r>
            <a:r>
              <a:rPr lang="en-US" sz="3500" dirty="0">
                <a:latin typeface="+mn-lt"/>
              </a:rPr>
              <a:t> </a:t>
            </a:r>
            <a:r>
              <a:rPr lang="en-US" sz="3500" dirty="0" err="1">
                <a:latin typeface="+mn-lt"/>
              </a:rPr>
              <a:t>muayene</a:t>
            </a:r>
            <a:r>
              <a:rPr lang="en-US" sz="3500" dirty="0">
                <a:latin typeface="+mn-lt"/>
              </a:rPr>
              <a:t>, </a:t>
            </a:r>
            <a:r>
              <a:rPr lang="en-US" sz="3500" dirty="0" err="1">
                <a:latin typeface="+mn-lt"/>
              </a:rPr>
              <a:t>tetkik</a:t>
            </a:r>
            <a:r>
              <a:rPr lang="en-US" sz="3500" dirty="0">
                <a:latin typeface="+mn-lt"/>
              </a:rPr>
              <a:t> </a:t>
            </a:r>
            <a:r>
              <a:rPr lang="en-US" sz="3500" dirty="0" err="1">
                <a:latin typeface="+mn-lt"/>
              </a:rPr>
              <a:t>ve</a:t>
            </a:r>
            <a:r>
              <a:rPr lang="en-US" sz="3500" dirty="0">
                <a:latin typeface="+mn-lt"/>
              </a:rPr>
              <a:t> </a:t>
            </a:r>
            <a:r>
              <a:rPr lang="en-US" sz="3500" dirty="0" err="1">
                <a:latin typeface="+mn-lt"/>
              </a:rPr>
              <a:t>bakımları</a:t>
            </a:r>
            <a:r>
              <a:rPr lang="tr-TR" sz="3500" dirty="0" err="1">
                <a:latin typeface="+mn-lt"/>
              </a:rPr>
              <a:t>nın</a:t>
            </a:r>
            <a:r>
              <a:rPr lang="tr-TR" sz="3500" dirty="0">
                <a:latin typeface="+mn-lt"/>
              </a:rPr>
              <a:t> sağlandığı odada</a:t>
            </a:r>
            <a:r>
              <a:rPr lang="en-US" sz="3500" dirty="0">
                <a:latin typeface="+mn-lt"/>
              </a:rPr>
              <a:t> </a:t>
            </a:r>
            <a:r>
              <a:rPr lang="en-US" sz="3500" dirty="0" err="1">
                <a:latin typeface="+mn-lt"/>
              </a:rPr>
              <a:t>gerekli</a:t>
            </a:r>
            <a:r>
              <a:rPr lang="en-US" sz="3500" dirty="0">
                <a:latin typeface="+mn-lt"/>
              </a:rPr>
              <a:t> </a:t>
            </a:r>
            <a:r>
              <a:rPr lang="en-US" sz="3500" dirty="0" err="1">
                <a:latin typeface="+mn-lt"/>
              </a:rPr>
              <a:t>olmayan</a:t>
            </a:r>
            <a:r>
              <a:rPr lang="en-US" sz="3500" dirty="0">
                <a:latin typeface="+mn-lt"/>
              </a:rPr>
              <a:t> </a:t>
            </a:r>
            <a:r>
              <a:rPr lang="en-US" sz="3500" dirty="0" err="1">
                <a:latin typeface="+mn-lt"/>
              </a:rPr>
              <a:t>kişiler</a:t>
            </a:r>
            <a:r>
              <a:rPr lang="en-US" sz="3500" dirty="0">
                <a:latin typeface="+mn-lt"/>
              </a:rPr>
              <a:t> </a:t>
            </a:r>
            <a:r>
              <a:rPr lang="en-US" sz="3500" dirty="0" err="1">
                <a:latin typeface="+mn-lt"/>
              </a:rPr>
              <a:t>bulun</a:t>
            </a:r>
            <a:r>
              <a:rPr lang="tr-TR" sz="3500" dirty="0">
                <a:latin typeface="+mn-lt"/>
              </a:rPr>
              <a:t>mamalı</a:t>
            </a:r>
          </a:p>
          <a:p>
            <a:pPr lvl="0">
              <a:lnSpc>
                <a:spcPct val="120000"/>
              </a:lnSpc>
            </a:pPr>
            <a:r>
              <a:rPr lang="tr-TR" sz="3500" dirty="0">
                <a:latin typeface="+mn-lt"/>
              </a:rPr>
              <a:t>Mümkünse aynı personelin bakım vermesi sağlanmalı </a:t>
            </a:r>
            <a:r>
              <a:rPr lang="en-US" sz="3500" dirty="0">
                <a:latin typeface="+mn-lt"/>
              </a:rPr>
              <a:t> </a:t>
            </a:r>
            <a:endParaRPr lang="tr-TR" sz="3500" dirty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sz="3500" dirty="0" err="1">
                <a:latin typeface="+mn-lt"/>
              </a:rPr>
              <a:t>Olası</a:t>
            </a:r>
            <a:r>
              <a:rPr lang="en-US" sz="3500" dirty="0">
                <a:latin typeface="+mn-lt"/>
              </a:rPr>
              <a:t>/</a:t>
            </a:r>
            <a:r>
              <a:rPr lang="en-US" sz="3500" dirty="0" err="1">
                <a:latin typeface="+mn-lt"/>
              </a:rPr>
              <a:t>kesin</a:t>
            </a:r>
            <a:r>
              <a:rPr lang="en-US" sz="3500" dirty="0">
                <a:latin typeface="+mn-lt"/>
              </a:rPr>
              <a:t> </a:t>
            </a:r>
            <a:r>
              <a:rPr lang="tr-TR" sz="3600" dirty="0"/>
              <a:t>COVID-19</a:t>
            </a:r>
            <a:r>
              <a:rPr lang="en-US" sz="3500" dirty="0">
                <a:latin typeface="+mn-lt"/>
              </a:rPr>
              <a:t> </a:t>
            </a:r>
            <a:r>
              <a:rPr lang="en-US" sz="3500" dirty="0" err="1">
                <a:latin typeface="+mn-lt"/>
              </a:rPr>
              <a:t>vakasına</a:t>
            </a:r>
            <a:r>
              <a:rPr lang="en-US" sz="3500" dirty="0">
                <a:latin typeface="+mn-lt"/>
              </a:rPr>
              <a:t> </a:t>
            </a:r>
            <a:r>
              <a:rPr lang="en-US" sz="3500" dirty="0" err="1">
                <a:latin typeface="+mn-lt"/>
              </a:rPr>
              <a:t>ait</a:t>
            </a:r>
            <a:r>
              <a:rPr lang="en-US" sz="3500" dirty="0">
                <a:latin typeface="+mn-lt"/>
              </a:rPr>
              <a:t> </a:t>
            </a:r>
            <a:r>
              <a:rPr lang="en-US" sz="3500" dirty="0" err="1">
                <a:latin typeface="+mn-lt"/>
              </a:rPr>
              <a:t>atıklar</a:t>
            </a:r>
            <a:r>
              <a:rPr lang="tr-TR" sz="3500" dirty="0">
                <a:latin typeface="+mn-lt"/>
              </a:rPr>
              <a:t> </a:t>
            </a:r>
            <a:r>
              <a:rPr lang="tr-TR" sz="3500" dirty="0" err="1">
                <a:latin typeface="+mn-lt"/>
              </a:rPr>
              <a:t>enfeksiyoz</a:t>
            </a:r>
            <a:r>
              <a:rPr lang="tr-TR" sz="3500" dirty="0">
                <a:latin typeface="+mn-lt"/>
              </a:rPr>
              <a:t> atıktır, buna göre işlem yapılmalı</a:t>
            </a:r>
          </a:p>
          <a:p>
            <a:pPr>
              <a:lnSpc>
                <a:spcPct val="120000"/>
              </a:lnSpc>
            </a:pPr>
            <a:r>
              <a:rPr lang="tr-TR" sz="3600" dirty="0"/>
              <a:t>COVID-19</a:t>
            </a:r>
            <a:r>
              <a:rPr lang="en-US" sz="3500" dirty="0">
                <a:latin typeface="+mn-lt"/>
              </a:rPr>
              <a:t> </a:t>
            </a:r>
            <a:r>
              <a:rPr lang="en-US" sz="3500" dirty="0" err="1">
                <a:latin typeface="+mn-lt"/>
              </a:rPr>
              <a:t>enfeksiyonu</a:t>
            </a:r>
            <a:r>
              <a:rPr lang="en-US" sz="3500" dirty="0">
                <a:latin typeface="+mn-lt"/>
              </a:rPr>
              <a:t> </a:t>
            </a:r>
            <a:r>
              <a:rPr lang="en-US" sz="3500" dirty="0" err="1">
                <a:latin typeface="+mn-lt"/>
              </a:rPr>
              <a:t>olan</a:t>
            </a:r>
            <a:r>
              <a:rPr lang="en-US" sz="3500" dirty="0">
                <a:latin typeface="+mn-lt"/>
              </a:rPr>
              <a:t> hasta </a:t>
            </a:r>
            <a:r>
              <a:rPr lang="en-US" sz="3500" dirty="0" err="1">
                <a:latin typeface="+mn-lt"/>
              </a:rPr>
              <a:t>ile</a:t>
            </a:r>
            <a:r>
              <a:rPr lang="en-US" sz="3500" dirty="0">
                <a:latin typeface="+mn-lt"/>
              </a:rPr>
              <a:t> </a:t>
            </a:r>
            <a:r>
              <a:rPr lang="en-US" sz="3500" dirty="0" err="1">
                <a:latin typeface="+mn-lt"/>
              </a:rPr>
              <a:t>ilgilenen</a:t>
            </a:r>
            <a:r>
              <a:rPr lang="en-US" sz="3500" dirty="0">
                <a:latin typeface="+mn-lt"/>
              </a:rPr>
              <a:t> </a:t>
            </a:r>
            <a:r>
              <a:rPr lang="en-US" sz="3500" dirty="0" err="1">
                <a:latin typeface="+mn-lt"/>
              </a:rPr>
              <a:t>sağlık</a:t>
            </a:r>
            <a:r>
              <a:rPr lang="en-US" sz="3500" dirty="0">
                <a:latin typeface="+mn-lt"/>
              </a:rPr>
              <a:t> </a:t>
            </a:r>
            <a:r>
              <a:rPr lang="en-US" sz="3500" dirty="0" err="1">
                <a:latin typeface="+mn-lt"/>
              </a:rPr>
              <a:t>çalışanı</a:t>
            </a:r>
            <a:r>
              <a:rPr lang="en-US" sz="3500" dirty="0">
                <a:latin typeface="+mn-lt"/>
              </a:rPr>
              <a:t> </a:t>
            </a:r>
            <a:r>
              <a:rPr lang="en-US" sz="3500" dirty="0" err="1">
                <a:latin typeface="+mn-lt"/>
              </a:rPr>
              <a:t>kendisinde</a:t>
            </a:r>
            <a:r>
              <a:rPr lang="en-US" sz="3500" dirty="0">
                <a:latin typeface="+mn-lt"/>
              </a:rPr>
              <a:t>, hasta </a:t>
            </a:r>
            <a:r>
              <a:rPr lang="en-US" sz="3500" dirty="0" err="1">
                <a:latin typeface="+mn-lt"/>
              </a:rPr>
              <a:t>kişi</a:t>
            </a:r>
            <a:r>
              <a:rPr lang="en-US" sz="3500" dirty="0">
                <a:latin typeface="+mn-lt"/>
              </a:rPr>
              <a:t> </a:t>
            </a:r>
            <a:r>
              <a:rPr lang="en-US" sz="3500" dirty="0" err="1">
                <a:latin typeface="+mn-lt"/>
              </a:rPr>
              <a:t>ile</a:t>
            </a:r>
            <a:r>
              <a:rPr lang="en-US" sz="3500" dirty="0">
                <a:latin typeface="+mn-lt"/>
              </a:rPr>
              <a:t> </a:t>
            </a:r>
            <a:r>
              <a:rPr lang="en-US" sz="3500" dirty="0" err="1">
                <a:latin typeface="+mn-lt"/>
              </a:rPr>
              <a:t>temasından</a:t>
            </a:r>
            <a:r>
              <a:rPr lang="en-US" sz="3500" dirty="0">
                <a:latin typeface="+mn-lt"/>
              </a:rPr>
              <a:t> </a:t>
            </a:r>
            <a:r>
              <a:rPr lang="en-US" sz="3500" dirty="0" err="1">
                <a:latin typeface="+mn-lt"/>
              </a:rPr>
              <a:t>sonraki</a:t>
            </a:r>
            <a:r>
              <a:rPr lang="en-US" sz="3500" dirty="0">
                <a:latin typeface="+mn-lt"/>
              </a:rPr>
              <a:t> 14 </a:t>
            </a:r>
            <a:r>
              <a:rPr lang="en-US" sz="3500" dirty="0" err="1">
                <a:latin typeface="+mn-lt"/>
              </a:rPr>
              <a:t>gün</a:t>
            </a:r>
            <a:r>
              <a:rPr lang="en-US" sz="3500" dirty="0">
                <a:latin typeface="+mn-lt"/>
              </a:rPr>
              <a:t> </a:t>
            </a:r>
            <a:r>
              <a:rPr lang="en-US" sz="3500" dirty="0" err="1">
                <a:latin typeface="+mn-lt"/>
              </a:rPr>
              <a:t>içinde</a:t>
            </a:r>
            <a:r>
              <a:rPr lang="en-US" sz="3500" dirty="0">
                <a:latin typeface="+mn-lt"/>
              </a:rPr>
              <a:t>, </a:t>
            </a:r>
            <a:r>
              <a:rPr lang="en-US" sz="3500" dirty="0" err="1">
                <a:latin typeface="+mn-lt"/>
              </a:rPr>
              <a:t>akut</a:t>
            </a:r>
            <a:r>
              <a:rPr lang="en-US" sz="3500" dirty="0">
                <a:latin typeface="+mn-lt"/>
              </a:rPr>
              <a:t> </a:t>
            </a:r>
            <a:r>
              <a:rPr lang="en-US" sz="3500" dirty="0" err="1">
                <a:latin typeface="+mn-lt"/>
              </a:rPr>
              <a:t>hastalığı</a:t>
            </a:r>
            <a:r>
              <a:rPr lang="en-US" sz="3500" dirty="0">
                <a:latin typeface="+mn-lt"/>
              </a:rPr>
              <a:t> </a:t>
            </a:r>
            <a:r>
              <a:rPr lang="en-US" sz="3500" dirty="0" err="1">
                <a:latin typeface="+mn-lt"/>
              </a:rPr>
              <a:t>düşündürecek</a:t>
            </a:r>
            <a:r>
              <a:rPr lang="en-US" sz="3500" dirty="0">
                <a:latin typeface="+mn-lt"/>
              </a:rPr>
              <a:t> </a:t>
            </a:r>
            <a:r>
              <a:rPr lang="en-US" sz="3500" dirty="0" err="1">
                <a:latin typeface="+mn-lt"/>
              </a:rPr>
              <a:t>herhangi</a:t>
            </a:r>
            <a:r>
              <a:rPr lang="en-US" sz="3500" dirty="0">
                <a:latin typeface="+mn-lt"/>
              </a:rPr>
              <a:t> </a:t>
            </a:r>
            <a:r>
              <a:rPr lang="en-US" sz="3500" dirty="0" err="1">
                <a:latin typeface="+mn-lt"/>
              </a:rPr>
              <a:t>bir</a:t>
            </a:r>
            <a:r>
              <a:rPr lang="en-US" sz="3500" dirty="0">
                <a:latin typeface="+mn-lt"/>
              </a:rPr>
              <a:t> </a:t>
            </a:r>
            <a:r>
              <a:rPr lang="en-US" sz="3500" dirty="0" err="1">
                <a:latin typeface="+mn-lt"/>
              </a:rPr>
              <a:t>bulgu</a:t>
            </a:r>
            <a:r>
              <a:rPr lang="en-US" sz="3500" dirty="0">
                <a:latin typeface="+mn-lt"/>
              </a:rPr>
              <a:t> </a:t>
            </a:r>
            <a:r>
              <a:rPr lang="en-US" sz="3500" dirty="0" err="1">
                <a:latin typeface="+mn-lt"/>
              </a:rPr>
              <a:t>veya</a:t>
            </a:r>
            <a:r>
              <a:rPr lang="en-US" sz="3500" dirty="0">
                <a:latin typeface="+mn-lt"/>
              </a:rPr>
              <a:t> </a:t>
            </a:r>
            <a:r>
              <a:rPr lang="en-US" sz="3500" dirty="0" err="1">
                <a:latin typeface="+mn-lt"/>
              </a:rPr>
              <a:t>semptom</a:t>
            </a:r>
            <a:r>
              <a:rPr lang="en-US" sz="3500" dirty="0">
                <a:latin typeface="+mn-lt"/>
              </a:rPr>
              <a:t> </a:t>
            </a:r>
            <a:r>
              <a:rPr lang="en-US" sz="3500" dirty="0" err="1">
                <a:latin typeface="+mn-lt"/>
              </a:rPr>
              <a:t>görürse</a:t>
            </a:r>
            <a:r>
              <a:rPr lang="en-US" sz="3500" dirty="0">
                <a:latin typeface="+mn-lt"/>
              </a:rPr>
              <a:t> </a:t>
            </a:r>
            <a:r>
              <a:rPr lang="en-US" sz="3500" dirty="0" err="1">
                <a:latin typeface="+mn-lt"/>
              </a:rPr>
              <a:t>mutlaka</a:t>
            </a:r>
            <a:r>
              <a:rPr lang="en-US" sz="3500" dirty="0">
                <a:latin typeface="+mn-lt"/>
              </a:rPr>
              <a:t> </a:t>
            </a:r>
            <a:r>
              <a:rPr lang="en-US" sz="3500" dirty="0" err="1">
                <a:latin typeface="+mn-lt"/>
              </a:rPr>
              <a:t>ilgili</a:t>
            </a:r>
            <a:r>
              <a:rPr lang="en-US" sz="3500" dirty="0">
                <a:latin typeface="+mn-lt"/>
              </a:rPr>
              <a:t> </a:t>
            </a:r>
            <a:r>
              <a:rPr lang="en-US" sz="3500" dirty="0" err="1">
                <a:latin typeface="+mn-lt"/>
              </a:rPr>
              <a:t>hekimlere</a:t>
            </a:r>
            <a:r>
              <a:rPr lang="en-US" sz="3500" dirty="0">
                <a:latin typeface="+mn-lt"/>
              </a:rPr>
              <a:t> </a:t>
            </a:r>
            <a:r>
              <a:rPr lang="en-US" sz="3500" dirty="0" err="1">
                <a:latin typeface="+mn-lt"/>
              </a:rPr>
              <a:t>haber</a:t>
            </a:r>
            <a:r>
              <a:rPr lang="en-US" sz="3500" dirty="0">
                <a:latin typeface="+mn-lt"/>
              </a:rPr>
              <a:t> </a:t>
            </a:r>
            <a:r>
              <a:rPr lang="en-US" sz="3500" dirty="0" err="1">
                <a:latin typeface="+mn-lt"/>
              </a:rPr>
              <a:t>vermeli</a:t>
            </a:r>
            <a:r>
              <a:rPr lang="en-US" sz="3500" dirty="0">
                <a:latin typeface="+mn-lt"/>
              </a:rPr>
              <a:t> </a:t>
            </a:r>
            <a:r>
              <a:rPr lang="en-US" sz="3500" dirty="0" err="1">
                <a:latin typeface="+mn-lt"/>
              </a:rPr>
              <a:t>ve</a:t>
            </a:r>
            <a:r>
              <a:rPr lang="en-US" sz="3500" dirty="0">
                <a:latin typeface="+mn-lt"/>
              </a:rPr>
              <a:t> </a:t>
            </a:r>
            <a:r>
              <a:rPr lang="en-US" sz="3500" dirty="0" err="1">
                <a:latin typeface="+mn-lt"/>
              </a:rPr>
              <a:t>gerekli</a:t>
            </a:r>
            <a:r>
              <a:rPr lang="en-US" sz="3500" dirty="0">
                <a:latin typeface="+mn-lt"/>
              </a:rPr>
              <a:t> </a:t>
            </a:r>
            <a:r>
              <a:rPr lang="en-US" sz="3500" dirty="0" err="1">
                <a:latin typeface="+mn-lt"/>
              </a:rPr>
              <a:t>önlemler</a:t>
            </a:r>
            <a:r>
              <a:rPr lang="en-US" sz="3500" dirty="0">
                <a:latin typeface="+mn-lt"/>
              </a:rPr>
              <a:t> </a:t>
            </a:r>
            <a:r>
              <a:rPr lang="en-US" sz="3500" dirty="0" err="1">
                <a:latin typeface="+mn-lt"/>
              </a:rPr>
              <a:t>alınmalı</a:t>
            </a:r>
            <a:r>
              <a:rPr lang="en-US" sz="3500" dirty="0">
                <a:latin typeface="+mn-lt"/>
              </a:rPr>
              <a:t>  </a:t>
            </a:r>
            <a:endParaRPr lang="tr-TR" sz="3500" dirty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tr-TR" sz="3500" dirty="0">
                <a:latin typeface="+mn-lt"/>
                <a:ea typeface="Century Gothic" charset="0"/>
              </a:rPr>
              <a:t>Eller sık sık sabun ve suyla yıkanmalı</a:t>
            </a:r>
          </a:p>
        </p:txBody>
      </p:sp>
    </p:spTree>
    <p:extLst>
      <p:ext uri="{BB962C8B-B14F-4D97-AF65-F5344CB8AC3E}">
        <p14:creationId xmlns:p14="http://schemas.microsoft.com/office/powerpoint/2010/main" val="158028362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4B96C5-B326-4522-9208-BA488EBA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154" y="1154430"/>
            <a:ext cx="10334605" cy="5703570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dirty="0" err="1">
                <a:latin typeface="+mn-lt"/>
              </a:rPr>
              <a:t>Hastanın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sekresyonları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veya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vücut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çıkartılarının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aerosolizasyonuna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neden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olabilecek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girişimlerde</a:t>
            </a:r>
            <a:r>
              <a:rPr lang="en-US" dirty="0">
                <a:latin typeface="+mn-lt"/>
              </a:rPr>
              <a:t>;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 err="1">
                <a:latin typeface="+mn-lt"/>
              </a:rPr>
              <a:t>Aspirasyon</a:t>
            </a:r>
            <a:endParaRPr lang="en-US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 err="1">
                <a:latin typeface="+mn-lt"/>
              </a:rPr>
              <a:t>Bronkoskopi</a:t>
            </a:r>
            <a:r>
              <a:rPr lang="en-US" dirty="0">
                <a:latin typeface="+mn-lt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 err="1">
                <a:latin typeface="+mn-lt"/>
              </a:rPr>
              <a:t>Bronkoskopik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işlemler</a:t>
            </a:r>
            <a:r>
              <a:rPr lang="en-US" dirty="0">
                <a:latin typeface="+mn-lt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latin typeface="+mn-lt"/>
              </a:rPr>
              <a:t>Ent</a:t>
            </a:r>
            <a:r>
              <a:rPr lang="tr-TR" dirty="0">
                <a:latin typeface="+mn-lt"/>
              </a:rPr>
              <a:t>ü</a:t>
            </a:r>
            <a:r>
              <a:rPr lang="en-US" dirty="0" err="1">
                <a:latin typeface="+mn-lt"/>
              </a:rPr>
              <a:t>basyon</a:t>
            </a:r>
            <a:endParaRPr lang="en-US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 err="1">
                <a:latin typeface="+mn-lt"/>
              </a:rPr>
              <a:t>Solunum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yolu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numunesi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alınması</a:t>
            </a:r>
            <a:endParaRPr lang="en-US" dirty="0">
              <a:latin typeface="+mn-lt"/>
            </a:endParaRPr>
          </a:p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tr-TR" dirty="0"/>
              <a:t>COVID-19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tanısı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almış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hastaya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ölümü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sonrasında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otopsi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yapan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kişiler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veya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gasil</a:t>
            </a:r>
            <a:r>
              <a:rPr lang="tr-TR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hane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çalışanları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temasları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sırasında</a:t>
            </a:r>
            <a:endParaRPr lang="tr-TR" dirty="0">
              <a:latin typeface="+mn-lt"/>
            </a:endParaRP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</a:pPr>
            <a:endParaRPr lang="tr-TR" dirty="0">
              <a:latin typeface="+mn-lt"/>
            </a:endParaRP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tr-TR" dirty="0">
                <a:latin typeface="+mn-lt"/>
              </a:rPr>
              <a:t> N95/FFP2 </a:t>
            </a:r>
            <a:r>
              <a:rPr lang="en-US" dirty="0" err="1">
                <a:latin typeface="+mn-lt"/>
              </a:rPr>
              <a:t>veya</a:t>
            </a:r>
            <a:r>
              <a:rPr lang="en-US" dirty="0">
                <a:latin typeface="+mn-lt"/>
              </a:rPr>
              <a:t> N99/FFP3</a:t>
            </a:r>
            <a:r>
              <a:rPr lang="tr-TR" dirty="0">
                <a:latin typeface="+mn-lt"/>
              </a:rPr>
              <a:t>  maske kullanılmalıdır</a:t>
            </a:r>
            <a:endParaRPr lang="en-US" dirty="0">
              <a:latin typeface="+mn-lt"/>
            </a:endParaRP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</a:pPr>
            <a:endParaRPr lang="tr-TR" dirty="0">
              <a:latin typeface="+mn-lt"/>
            </a:endParaRP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tr-TR" dirty="0">
                <a:latin typeface="+mn-lt"/>
              </a:rPr>
              <a:t>  </a:t>
            </a:r>
            <a:r>
              <a:rPr lang="en-US" dirty="0">
                <a:latin typeface="+mn-lt"/>
              </a:rPr>
              <a:t>DİĞER </a:t>
            </a:r>
            <a:r>
              <a:rPr lang="en-US" dirty="0" err="1">
                <a:latin typeface="+mn-lt"/>
              </a:rPr>
              <a:t>durumlarda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tıbbi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maske</a:t>
            </a:r>
            <a:r>
              <a:rPr lang="tr-TR" dirty="0">
                <a:latin typeface="+mn-lt"/>
              </a:rPr>
              <a:t> (cerrahi maske)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kullanılmalıdır</a:t>
            </a:r>
            <a:endParaRPr lang="en-US" dirty="0">
              <a:latin typeface="+mn-lt"/>
            </a:endParaRP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57B729A-CBC7-4605-AFCC-D644F6704E6F}"/>
              </a:ext>
            </a:extLst>
          </p:cNvPr>
          <p:cNvSpPr txBox="1">
            <a:spLocks/>
          </p:cNvSpPr>
          <p:nvPr/>
        </p:nvSpPr>
        <p:spPr>
          <a:xfrm>
            <a:off x="1461155" y="202982"/>
            <a:ext cx="10572802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2400" dirty="0">
                <a:solidFill>
                  <a:schemeClr val="bg1"/>
                </a:solidFill>
                <a:latin typeface="+mj-lt"/>
              </a:rPr>
              <a:t>N95/FFP2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veya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N99/FFP3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  maske kullanılması gereken durumlar</a:t>
            </a:r>
          </a:p>
        </p:txBody>
      </p:sp>
    </p:spTree>
    <p:extLst>
      <p:ext uri="{BB962C8B-B14F-4D97-AF65-F5344CB8AC3E}">
        <p14:creationId xmlns:p14="http://schemas.microsoft.com/office/powerpoint/2010/main" val="142444103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7A3D289F-1A0E-4D8B-BA89-2DC387ACA890}"/>
              </a:ext>
            </a:extLst>
          </p:cNvPr>
          <p:cNvSpPr txBox="1">
            <a:spLocks/>
          </p:cNvSpPr>
          <p:nvPr/>
        </p:nvSpPr>
        <p:spPr>
          <a:xfrm>
            <a:off x="1084081" y="2675467"/>
            <a:ext cx="10408007" cy="2980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3200" b="1" dirty="0">
                <a:latin typeface="+mj-lt"/>
                <a:ea typeface="Century Gothic" charset="0"/>
                <a:cs typeface="Century Gothic" charset="0"/>
              </a:rPr>
              <a:t>COVID-19 (</a:t>
            </a:r>
            <a:r>
              <a:rPr lang="en-US" sz="3200" b="1" dirty="0">
                <a:latin typeface="+mj-lt"/>
                <a:ea typeface="Century Gothic" charset="0"/>
                <a:cs typeface="Century Gothic" charset="0"/>
              </a:rPr>
              <a:t>SARS-CoV2 </a:t>
            </a:r>
            <a:r>
              <a:rPr lang="en-US" sz="3200" b="1" dirty="0" err="1">
                <a:latin typeface="+mj-lt"/>
                <a:ea typeface="Century Gothic" charset="0"/>
                <a:cs typeface="Century Gothic" charset="0"/>
              </a:rPr>
              <a:t>Enfeksiyonu</a:t>
            </a:r>
            <a:r>
              <a:rPr lang="tr-TR" sz="3200" b="1" dirty="0">
                <a:latin typeface="+mj-lt"/>
                <a:ea typeface="Century Gothic" charset="0"/>
                <a:cs typeface="Century Gothic" charset="0"/>
              </a:rPr>
              <a:t>) </a:t>
            </a:r>
          </a:p>
          <a:p>
            <a:pPr marL="0" indent="0" algn="ctr">
              <a:buNone/>
            </a:pPr>
            <a:r>
              <a:rPr lang="tr-TR" sz="3200" b="1" dirty="0">
                <a:latin typeface="+mj-lt"/>
                <a:ea typeface="Century Gothic" charset="0"/>
                <a:cs typeface="Century Gothic" charset="0"/>
              </a:rPr>
              <a:t>Rehberi ve Sunumları;</a:t>
            </a:r>
          </a:p>
          <a:p>
            <a:pPr marL="0" indent="0" algn="ctr">
              <a:buNone/>
            </a:pPr>
            <a:r>
              <a:rPr lang="tr-TR" sz="2800" dirty="0">
                <a:latin typeface="+mj-lt"/>
                <a:ea typeface="Century Gothic" charset="0"/>
                <a:cs typeface="Century Gothic" charset="0"/>
              </a:rPr>
              <a:t>Yeni bilgiler eklendikçe güncellenmekte olup </a:t>
            </a:r>
            <a:br>
              <a:rPr lang="tr-TR" sz="2800" dirty="0">
                <a:latin typeface="+mj-lt"/>
                <a:ea typeface="Century Gothic" charset="0"/>
                <a:cs typeface="Century Gothic" charset="0"/>
              </a:rPr>
            </a:br>
            <a:r>
              <a:rPr lang="tr-TR" sz="2800" dirty="0">
                <a:latin typeface="+mj-lt"/>
                <a:ea typeface="Century Gothic" charset="0"/>
                <a:cs typeface="Century Gothic" charset="0"/>
              </a:rPr>
              <a:t>HSGM resmi web sayfasından yayınlanmaktadır.</a:t>
            </a:r>
          </a:p>
          <a:p>
            <a:pPr marL="0" indent="0" algn="ctr">
              <a:buNone/>
            </a:pPr>
            <a:r>
              <a:rPr lang="tr-TR" dirty="0"/>
              <a:t>(</a:t>
            </a:r>
            <a:r>
              <a:rPr lang="en-US" dirty="0"/>
              <a:t>www.hsgm.saglik.gov.tr</a:t>
            </a:r>
            <a:r>
              <a:rPr lang="tr-TR" dirty="0"/>
              <a:t>)</a:t>
            </a:r>
            <a:endParaRPr lang="tr-T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253507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FF39B28-A26B-3540-AAC4-D9FB7127B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600" y="1428038"/>
            <a:ext cx="3907826" cy="270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6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E6C161D6-80A4-3240-9E3B-AF27CBF18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727" y="1329505"/>
            <a:ext cx="9539927" cy="5325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err="1">
                <a:latin typeface="+mn-lt"/>
              </a:rPr>
              <a:t>İnkübasyon</a:t>
            </a:r>
            <a:r>
              <a:rPr lang="tr-TR" b="1" dirty="0">
                <a:latin typeface="+mn-lt"/>
              </a:rPr>
              <a:t> Süresi </a:t>
            </a:r>
          </a:p>
          <a:p>
            <a:r>
              <a:rPr lang="tr-TR" dirty="0">
                <a:latin typeface="+mn-lt"/>
              </a:rPr>
              <a:t>O</a:t>
            </a:r>
            <a:r>
              <a:rPr lang="en-US" dirty="0" err="1">
                <a:latin typeface="+mn-lt"/>
              </a:rPr>
              <a:t>rtalama</a:t>
            </a:r>
            <a:r>
              <a:rPr lang="en-US" dirty="0">
                <a:latin typeface="+mn-lt"/>
              </a:rPr>
              <a:t> 5-6 </a:t>
            </a:r>
            <a:r>
              <a:rPr lang="en-US" dirty="0" err="1">
                <a:latin typeface="+mn-lt"/>
              </a:rPr>
              <a:t>gün</a:t>
            </a:r>
            <a:r>
              <a:rPr lang="en-US" dirty="0">
                <a:latin typeface="+mn-lt"/>
              </a:rPr>
              <a:t> (2-14 </a:t>
            </a:r>
            <a:r>
              <a:rPr lang="en-US" dirty="0" err="1">
                <a:latin typeface="+mn-lt"/>
              </a:rPr>
              <a:t>gün</a:t>
            </a:r>
            <a:r>
              <a:rPr lang="en-US" dirty="0">
                <a:latin typeface="+mn-lt"/>
              </a:rPr>
              <a:t>) </a:t>
            </a:r>
            <a:r>
              <a:rPr lang="tr-TR" dirty="0">
                <a:latin typeface="+mn-lt"/>
              </a:rPr>
              <a:t>olduğu </a:t>
            </a:r>
            <a:r>
              <a:rPr lang="en-US" dirty="0" err="1">
                <a:latin typeface="+mn-lt"/>
              </a:rPr>
              <a:t>gözlenmiştir</a:t>
            </a:r>
            <a:r>
              <a:rPr lang="en-US" dirty="0">
                <a:latin typeface="+mn-lt"/>
              </a:rPr>
              <a:t>. </a:t>
            </a:r>
            <a:endParaRPr lang="tr-TR" dirty="0">
              <a:latin typeface="+mn-lt"/>
            </a:endParaRPr>
          </a:p>
          <a:p>
            <a:endParaRPr lang="tr-TR" dirty="0">
              <a:latin typeface="+mn-lt"/>
            </a:endParaRPr>
          </a:p>
          <a:p>
            <a:pPr marL="0" indent="0">
              <a:buNone/>
            </a:pPr>
            <a:r>
              <a:rPr lang="tr-TR" b="1" dirty="0">
                <a:latin typeface="+mn-lt"/>
              </a:rPr>
              <a:t>B</a:t>
            </a:r>
            <a:r>
              <a:rPr lang="en-US" b="1" dirty="0" err="1">
                <a:latin typeface="+mn-lt"/>
              </a:rPr>
              <a:t>ulaştırıcılık</a:t>
            </a:r>
            <a:r>
              <a:rPr lang="en-US" b="1" dirty="0">
                <a:latin typeface="+mn-lt"/>
              </a:rPr>
              <a:t> </a:t>
            </a:r>
            <a:r>
              <a:rPr lang="tr-TR" b="1" dirty="0">
                <a:latin typeface="+mn-lt"/>
              </a:rPr>
              <a:t>S</a:t>
            </a:r>
            <a:r>
              <a:rPr lang="en-US" b="1" dirty="0" err="1">
                <a:latin typeface="+mn-lt"/>
              </a:rPr>
              <a:t>üresi</a:t>
            </a:r>
            <a:r>
              <a:rPr lang="en-US" b="1" dirty="0">
                <a:latin typeface="+mn-lt"/>
              </a:rPr>
              <a:t> </a:t>
            </a:r>
            <a:r>
              <a:rPr lang="tr-TR" b="1" dirty="0">
                <a:latin typeface="+mn-lt"/>
              </a:rPr>
              <a:t> </a:t>
            </a:r>
          </a:p>
          <a:p>
            <a:r>
              <a:rPr lang="tr-TR" dirty="0">
                <a:latin typeface="+mn-lt"/>
              </a:rPr>
              <a:t>K</a:t>
            </a:r>
            <a:r>
              <a:rPr lang="en-US" dirty="0" err="1">
                <a:latin typeface="+mn-lt"/>
              </a:rPr>
              <a:t>esin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olarak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bilinmemektedir</a:t>
            </a:r>
            <a:r>
              <a:rPr lang="en-US" dirty="0">
                <a:latin typeface="+mn-lt"/>
              </a:rPr>
              <a:t>. </a:t>
            </a:r>
            <a:endParaRPr lang="tr-TR" dirty="0">
              <a:latin typeface="+mn-lt"/>
            </a:endParaRPr>
          </a:p>
          <a:p>
            <a:r>
              <a:rPr lang="en-US" dirty="0" err="1">
                <a:latin typeface="+mn-lt"/>
              </a:rPr>
              <a:t>Semptomatik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dönemden</a:t>
            </a:r>
            <a:r>
              <a:rPr lang="en-US" dirty="0">
                <a:latin typeface="+mn-lt"/>
              </a:rPr>
              <a:t> 1-2 </a:t>
            </a:r>
            <a:r>
              <a:rPr lang="en-US" dirty="0" err="1">
                <a:latin typeface="+mn-lt"/>
              </a:rPr>
              <a:t>gün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önce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başlayıp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semptomların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kaybolmasıyla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sona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erdiği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düşünülmektedir</a:t>
            </a:r>
            <a:r>
              <a:rPr lang="en-US" dirty="0">
                <a:latin typeface="+mn-lt"/>
              </a:rPr>
              <a:t>. </a:t>
            </a:r>
            <a:endParaRPr lang="tr-TR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tr-TR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tr-TR" dirty="0">
              <a:latin typeface="+mn-lt"/>
            </a:endParaRPr>
          </a:p>
        </p:txBody>
      </p:sp>
      <p:sp>
        <p:nvSpPr>
          <p:cNvPr id="5" name="Unvan 1">
            <a:extLst>
              <a:ext uri="{FF2B5EF4-FFF2-40B4-BE49-F238E27FC236}">
                <a16:creationId xmlns:a16="http://schemas.microsoft.com/office/drawing/2014/main" id="{A1D24D99-7052-4101-A3E6-C686C52B0561}"/>
              </a:ext>
            </a:extLst>
          </p:cNvPr>
          <p:cNvSpPr txBox="1">
            <a:spLocks/>
          </p:cNvSpPr>
          <p:nvPr/>
        </p:nvSpPr>
        <p:spPr>
          <a:xfrm>
            <a:off x="1664964" y="202982"/>
            <a:ext cx="9326689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3200" dirty="0" err="1">
                <a:solidFill>
                  <a:schemeClr val="bg1"/>
                </a:solidFill>
                <a:latin typeface="+mj-lt"/>
              </a:rPr>
              <a:t>İnkübasyon</a:t>
            </a:r>
            <a:r>
              <a:rPr lang="tr-TR" sz="3200" dirty="0">
                <a:solidFill>
                  <a:schemeClr val="bg1"/>
                </a:solidFill>
                <a:latin typeface="+mj-lt"/>
              </a:rPr>
              <a:t> Süresi ve B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ulaştırıcılık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3200" dirty="0" err="1">
                <a:solidFill>
                  <a:schemeClr val="bg1"/>
                </a:solidFill>
                <a:latin typeface="+mj-lt"/>
              </a:rPr>
              <a:t>S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üresi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8741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3283</TotalTime>
  <Words>5046</Words>
  <Application>Microsoft Office PowerPoint</Application>
  <PresentationFormat>Geniş ekran</PresentationFormat>
  <Paragraphs>513</Paragraphs>
  <Slides>84</Slides>
  <Notes>13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84</vt:i4>
      </vt:variant>
    </vt:vector>
  </HeadingPairs>
  <TitlesOfParts>
    <vt:vector size="92" baseType="lpstr">
      <vt:lpstr>Century Gothic</vt:lpstr>
      <vt:lpstr>Arial</vt:lpstr>
      <vt:lpstr>Segoe UI Symbol</vt:lpstr>
      <vt:lpstr>Wingdings</vt:lpstr>
      <vt:lpstr>Calibri</vt:lpstr>
      <vt:lpstr>Montserrat</vt:lpstr>
      <vt:lpstr>Times New Roman</vt:lpstr>
      <vt:lpstr>Office Teması</vt:lpstr>
      <vt:lpstr>PowerPoint Sunusu</vt:lpstr>
      <vt:lpstr>PowerPoint Sunusu</vt:lpstr>
      <vt:lpstr>Coronaviruslar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Şüpheli /Doğrulanmış COVID-19 Enfeksiyonuna Genel Yaklaşım  </vt:lpstr>
      <vt:lpstr>Şüpheli /Doğrulanmış COVID-19 Enfeksiyonuna Genel Yaklaşım  </vt:lpstr>
      <vt:lpstr>Şüpheli /Doğrulanmış COVID-19 Enfeksiyonuna Genel Yaklaşım  </vt:lpstr>
      <vt:lpstr>Şüpheli /Doğrulanmış COVID-19 Enfeksiyonuna Genel Yaklaşım  </vt:lpstr>
      <vt:lpstr>Şüpheli /Doğrulanmış COVID-19 Enfeksiyonuna Genel Yaklaşım  </vt:lpstr>
      <vt:lpstr>Ağır Pnömonili Hasta Yönetimi </vt:lpstr>
      <vt:lpstr>Yoğun Bakım Ünitesi Yatış Endikasyonları:  </vt:lpstr>
      <vt:lpstr>PowerPoint Sunusu</vt:lpstr>
      <vt:lpstr>Ağır Solunum Yolu Enfeksiyonu (Pnömoni)</vt:lpstr>
      <vt:lpstr>BT Bulguları</vt:lpstr>
      <vt:lpstr>Akut Solunum Sıkıntısı Sendromu (ARDS);</vt:lpstr>
      <vt:lpstr>Sepsis</vt:lpstr>
      <vt:lpstr>Septik Şok;</vt:lpstr>
      <vt:lpstr>Ağır solunum yolu enfeksiyonu, hipoksemik solunum yetmezliği veya ARDS varlığında uygulanacak yaklaşım ve yöntemler: </vt:lpstr>
      <vt:lpstr>Ağır solunum yolu enfeksiyonu, hipoksemik solunum yetmezliği veya ARDS varlığında uygulanacak yaklaşım ve yöntemler: </vt:lpstr>
      <vt:lpstr>Ağır solunum yolu enfeksiyonu, hipoksemik solunum yetmezliği veya ARDS varlığında uygulanacak yaklaşım ve yöntemler: </vt:lpstr>
      <vt:lpstr>Ağır solunum yolu enfeksiyonu, hipoksemik solunum yetmezliği veya ARDS varlığında uygulanacak yaklaşım ve yöntemler: </vt:lpstr>
      <vt:lpstr>Ağır solunum yolu enfeksiyonu, hipoksemik solunum yetmezliği veya ARDS varlığında uygulanacak yaklaşım ve yöntemler: </vt:lpstr>
      <vt:lpstr>PowerPoint Sunusu</vt:lpstr>
      <vt:lpstr>Septik Şok Varlığında Uygulanacak Yaklaşım ve Yöntemler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Manager>IT Koordinatörü</Manager>
  <Company>THSK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Yeni 2019 nCoV Hastaligi Saglik Personeline Yonelik Egitim</dc:title>
  <dc:creator>Görkem Özçelik</dc:creator>
  <cp:lastModifiedBy>YASEMİN DEMİRBİLEK</cp:lastModifiedBy>
  <cp:revision>348</cp:revision>
  <dcterms:created xsi:type="dcterms:W3CDTF">2016-06-25T12:01:38Z</dcterms:created>
  <dcterms:modified xsi:type="dcterms:W3CDTF">2020-03-13T06:14:08Z</dcterms:modified>
</cp:coreProperties>
</file>